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62" r:id="rId5"/>
    <p:sldId id="260" r:id="rId6"/>
    <p:sldId id="293" r:id="rId7"/>
    <p:sldId id="261" r:id="rId8"/>
    <p:sldId id="266" r:id="rId9"/>
    <p:sldId id="264" r:id="rId10"/>
    <p:sldId id="278" r:id="rId11"/>
    <p:sldId id="287" r:id="rId12"/>
    <p:sldId id="288" r:id="rId13"/>
    <p:sldId id="289" r:id="rId14"/>
    <p:sldId id="290" r:id="rId15"/>
    <p:sldId id="291" r:id="rId16"/>
    <p:sldId id="269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ose, Adam" initials="LA" lastIdx="1" clrIdx="0">
    <p:extLst>
      <p:ext uri="{19B8F6BF-5375-455C-9EA6-DF929625EA0E}">
        <p15:presenceInfo xmlns:p15="http://schemas.microsoft.com/office/powerpoint/2012/main" userId="S-1-5-21-2587397230-3316739918-3431996274-5374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2580" autoAdjust="0"/>
  </p:normalViewPr>
  <p:slideViewPr>
    <p:cSldViewPr snapToGrid="0">
      <p:cViewPr varScale="1">
        <p:scale>
          <a:sx n="71" d="100"/>
          <a:sy n="71" d="100"/>
        </p:scale>
        <p:origin x="2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1E5E1D-021F-409E-96D2-EF1CAA7CD35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8FCC74-A290-4F70-AB73-686F734D6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20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Foundations for Evidence-Based Policymaking Act of 2018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Introduced by Paul Ryan and Patty Murray after release of the Commission’s final reported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ea typeface="Roboto" panose="02000000000000000000" pitchFamily="2" charset="0"/>
              </a:rPr>
              <a:t>Signed by the President and enacted into law on January 14, 2019 as P.L. 115-435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FCC74-A290-4F70-AB73-686F734D68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7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C5598-9A78-4976-8223-4B5F5FED22CE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16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06E2-BB6E-4266-8582-610B57371ADA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1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C218-E7F4-4156-B520-48FC5FE570E0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6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6D2F-E83B-4783-B9A3-5133235422FA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3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61C93-54B8-44F2-BD31-304C8A031EC3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77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B190-049F-41D5-894C-63225D65E53C}" type="datetime1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0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3843-330E-4618-B569-D75FD6D96D97}" type="datetime1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55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F96A-5E99-42DF-B4A6-C739A6DA61D7}" type="datetime1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9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399F-0A5C-4E39-90D6-8889B9ADFDAB}" type="datetime1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8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854BA13-1E14-4B4F-AA8D-1C3FEE41E446}" type="datetime1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D4EBB0-3BFD-4AD3-8ECE-E476DB9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D144E-1639-4981-9F7F-5D0433398C83}" type="datetime1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2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9405CE3-D704-48C6-871D-CF78FCDE4CF9}" type="datetime1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FD4EBB0-3BFD-4AD3-8ECE-E476DB9073F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19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53896"/>
            <a:ext cx="10058400" cy="229260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Foundations for </a:t>
            </a:r>
            <a:br>
              <a:rPr lang="en-US" sz="4400" dirty="0" smtClean="0"/>
            </a:br>
            <a:r>
              <a:rPr lang="en-US" sz="4400" dirty="0" smtClean="0"/>
              <a:t>Evidence-Based Policymaking Act of 2018 [EBPA]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Governance Board</a:t>
            </a:r>
          </a:p>
          <a:p>
            <a:r>
              <a:rPr lang="en-US" dirty="0" smtClean="0"/>
              <a:t>November 5, 2019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509" y="4343400"/>
            <a:ext cx="2892171" cy="109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37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3226"/>
            <a:ext cx="10058400" cy="891566"/>
          </a:xfrm>
        </p:spPr>
        <p:txBody>
          <a:bodyPr/>
          <a:lstStyle/>
          <a:p>
            <a:r>
              <a:rPr lang="en-US" dirty="0" smtClean="0"/>
              <a:t>Next Steps for DGB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1216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 Finalize DGB Charter (Draft Charter attached to meeting invitation)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 Establish Governance Structure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 Develop the Agency Data Catalog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 Conduct a Data Maturity Assessment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Consult on learning agenda, capacity assessment, and evaluation plans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 Submit </a:t>
            </a:r>
            <a:r>
              <a:rPr lang="en-US" dirty="0"/>
              <a:t>r</a:t>
            </a:r>
            <a:r>
              <a:rPr lang="en-US" dirty="0" smtClean="0"/>
              <a:t>eports to Congress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Complete Federal Data </a:t>
            </a:r>
            <a:r>
              <a:rPr lang="en-US" dirty="0"/>
              <a:t>Strategy </a:t>
            </a:r>
            <a:r>
              <a:rPr lang="en-US" dirty="0" smtClean="0"/>
              <a:t>Action Items (Waiting </a:t>
            </a:r>
            <a:r>
              <a:rPr lang="en-US" dirty="0"/>
              <a:t>for OMB guidance</a:t>
            </a:r>
            <a:r>
              <a:rPr lang="en-US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Complete Open Data Plan (Waiting for OMB guidance)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Condu</a:t>
            </a:r>
            <a:r>
              <a:rPr lang="en-US" dirty="0"/>
              <a:t>c</a:t>
            </a:r>
            <a:r>
              <a:rPr lang="en-US" dirty="0" smtClean="0"/>
              <a:t>t Regular Meetings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7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11</a:t>
            </a:fld>
            <a:endParaRPr lang="en-US"/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6" t="7539" r="16752"/>
          <a:stretch/>
        </p:blipFill>
        <p:spPr>
          <a:xfrm>
            <a:off x="1019359" y="165457"/>
            <a:ext cx="964571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64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9" t="11680" r="16601" b="6594"/>
          <a:stretch/>
        </p:blipFill>
        <p:spPr>
          <a:xfrm>
            <a:off x="773723" y="618261"/>
            <a:ext cx="9662745" cy="525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99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8" t="9249" r="16727" b="8010"/>
          <a:stretch/>
        </p:blipFill>
        <p:spPr>
          <a:xfrm>
            <a:off x="1033271" y="411479"/>
            <a:ext cx="9341651" cy="549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5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8" t="9417" r="17091"/>
          <a:stretch/>
        </p:blipFill>
        <p:spPr>
          <a:xfrm>
            <a:off x="694593" y="429767"/>
            <a:ext cx="9741876" cy="58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132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9" t="8746" r="16727"/>
          <a:stretch/>
        </p:blipFill>
        <p:spPr>
          <a:xfrm>
            <a:off x="1060704" y="411480"/>
            <a:ext cx="9155958" cy="565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81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</a:t>
            </a:r>
            <a:r>
              <a:rPr lang="en-US" dirty="0"/>
              <a:t>, Suggestions, Recommendations? </a:t>
            </a:r>
          </a:p>
        </p:txBody>
      </p:sp>
    </p:spTree>
    <p:extLst>
      <p:ext uri="{BB962C8B-B14F-4D97-AF65-F5344CB8AC3E}">
        <p14:creationId xmlns:p14="http://schemas.microsoft.com/office/powerpoint/2010/main" val="2027243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 Brief History and Background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 OMB Implementation Plan: Four Phases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Phase 1 Guidance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 Personnel </a:t>
            </a:r>
            <a:r>
              <a:rPr lang="en-US" sz="2400" b="1" dirty="0"/>
              <a:t>and Planning Activities </a:t>
            </a:r>
            <a:r>
              <a:rPr lang="en-US" sz="2400" b="1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 Learning Agenda Framework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 Next Steps for Data Governance Board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/>
              <a:t> Questions, Suggestions, Recommendations?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and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en-US" b="1" dirty="0" smtClean="0"/>
              <a:t>Bi-Partisan Commission on Evidence-Based Policymaking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eleased final report to Congress in September of 2017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Intended to address, “the greatest problems facing evidence building today—data access is limited, privacy-protecting practices are inadequate, capacity to generate evidence to support policy decisions is insufficient.”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Report was integral in developing and legislating EBPA.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EBPA contains three titles of import: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Title I: Federal Evidence-Building 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Title II: Open Government Data Act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Title III: Confidential Information Protection and Statistical Efficiency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5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4" r="-335"/>
          <a:stretch/>
        </p:blipFill>
        <p:spPr>
          <a:xfrm>
            <a:off x="0" y="0"/>
            <a:ext cx="123063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0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528" y="795205"/>
            <a:ext cx="10058400" cy="919675"/>
          </a:xfrm>
        </p:spPr>
        <p:txBody>
          <a:bodyPr/>
          <a:lstStyle/>
          <a:p>
            <a:r>
              <a:rPr lang="en-US" dirty="0" smtClean="0"/>
              <a:t>Phase I Guidance: Personnel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528" y="1845734"/>
            <a:ext cx="10360152" cy="40233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 Designate three senior agency </a:t>
            </a:r>
            <a:r>
              <a:rPr lang="en-US" b="1" dirty="0" smtClean="0"/>
              <a:t>officials: 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Laura Train [ODEPPIN], Chief </a:t>
            </a:r>
            <a:r>
              <a:rPr lang="en-US" b="1" dirty="0"/>
              <a:t>Data </a:t>
            </a:r>
            <a:r>
              <a:rPr lang="en-US" b="1" dirty="0" smtClean="0"/>
              <a:t>Officer: </a:t>
            </a:r>
            <a:r>
              <a:rPr lang="en-US" dirty="0"/>
              <a:t>C</a:t>
            </a:r>
            <a:r>
              <a:rPr lang="en-US" dirty="0" smtClean="0"/>
              <a:t>oordinates and chairs SSA’s Data Governance </a:t>
            </a:r>
            <a:r>
              <a:rPr lang="en-US" dirty="0"/>
              <a:t>Board (</a:t>
            </a:r>
            <a:r>
              <a:rPr lang="en-US" dirty="0" smtClean="0"/>
              <a:t>DGB</a:t>
            </a:r>
            <a:r>
              <a:rPr lang="en-US" dirty="0"/>
              <a:t>)</a:t>
            </a:r>
            <a:r>
              <a:rPr lang="en-US" dirty="0" smtClean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Susan Wilschke [ORDES], Evaluation Officer: </a:t>
            </a:r>
            <a:r>
              <a:rPr lang="en-US" dirty="0" smtClean="0"/>
              <a:t>Oversees</a:t>
            </a:r>
            <a:r>
              <a:rPr lang="en-US" dirty="0"/>
              <a:t> </a:t>
            </a:r>
            <a:r>
              <a:rPr lang="en-US" dirty="0" smtClean="0"/>
              <a:t>Learning Agenda, Evaluation Plan, and Capacity Assessment.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Kate Bent [ORES], Statistical Official: </a:t>
            </a:r>
            <a:r>
              <a:rPr lang="en-US" dirty="0" smtClean="0"/>
              <a:t>Consults</a:t>
            </a:r>
            <a:r>
              <a:rPr lang="en-US" b="1" dirty="0" smtClean="0"/>
              <a:t> </a:t>
            </a:r>
            <a:r>
              <a:rPr lang="en-US" dirty="0" smtClean="0"/>
              <a:t>on data quality and confidentiality standards 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 Each designated official must serve on respective interagency council.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 Establishment of an agency Data Governance Board: 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Implements and recommends data management strategies to strengthen evidence-building.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Proactively </a:t>
            </a:r>
            <a:r>
              <a:rPr lang="en-US" dirty="0" smtClean="0"/>
              <a:t>assesses the </a:t>
            </a:r>
            <a:r>
              <a:rPr lang="en-US" dirty="0"/>
              <a:t>utilization of data throughout the </a:t>
            </a:r>
            <a:r>
              <a:rPr lang="en-US" dirty="0" smtClean="0"/>
              <a:t>agency.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Support the development and implementation of </a:t>
            </a:r>
            <a:r>
              <a:rPr lang="en-US" dirty="0" smtClean="0"/>
              <a:t>the </a:t>
            </a:r>
            <a:r>
              <a:rPr lang="en-US" dirty="0"/>
              <a:t>learning agenda, evaluation plan</a:t>
            </a:r>
            <a:r>
              <a:rPr lang="en-US"/>
              <a:t>, </a:t>
            </a:r>
            <a:r>
              <a:rPr lang="en-US" smtClean="0"/>
              <a:t>and capacity </a:t>
            </a:r>
            <a:r>
              <a:rPr lang="en-US" dirty="0"/>
              <a:t>assessment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Consults </a:t>
            </a:r>
            <a:r>
              <a:rPr lang="en-US" dirty="0" smtClean="0"/>
              <a:t>on agency data policy and coordinates implementation of the Federal Data Strategy and EBPA.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44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941081"/>
            <a:ext cx="10332720" cy="752622"/>
          </a:xfrm>
        </p:spPr>
        <p:txBody>
          <a:bodyPr/>
          <a:lstStyle/>
          <a:p>
            <a:r>
              <a:rPr lang="en-US" dirty="0" smtClean="0"/>
              <a:t>Chief Data Officer – Role &amp;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1248" y="1876266"/>
            <a:ext cx="10314432" cy="476608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 OMB </a:t>
            </a:r>
            <a:r>
              <a:rPr lang="en-US" dirty="0"/>
              <a:t>emphasizes that this </a:t>
            </a:r>
            <a:r>
              <a:rPr lang="en-US" dirty="0" smtClean="0"/>
              <a:t>position is primarily an enterprise-wide </a:t>
            </a:r>
            <a:r>
              <a:rPr lang="en-US" u="sng" dirty="0" smtClean="0"/>
              <a:t>coordinator</a:t>
            </a:r>
            <a:r>
              <a:rPr lang="en-US" dirty="0" smtClean="0"/>
              <a:t> role.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OMB expects the CDO to </a:t>
            </a:r>
            <a:r>
              <a:rPr lang="en-US" u="sng" dirty="0"/>
              <a:t>facilitate</a:t>
            </a:r>
            <a:r>
              <a:rPr lang="en-US" dirty="0"/>
              <a:t> </a:t>
            </a:r>
            <a:r>
              <a:rPr lang="en-US" dirty="0" smtClean="0"/>
              <a:t>enterprise-wide </a:t>
            </a:r>
            <a:r>
              <a:rPr lang="en-US" dirty="0"/>
              <a:t>policy and administrative recommendations </a:t>
            </a:r>
            <a:r>
              <a:rPr lang="en-US" dirty="0" smtClean="0"/>
              <a:t>     pertaining </a:t>
            </a:r>
            <a:r>
              <a:rPr lang="en-US" dirty="0"/>
              <a:t>to </a:t>
            </a:r>
            <a:r>
              <a:rPr lang="en-US" dirty="0" smtClean="0"/>
              <a:t>data </a:t>
            </a:r>
            <a:r>
              <a:rPr lang="en-US" dirty="0"/>
              <a:t>governance, lifecycle data management, information </a:t>
            </a:r>
            <a:r>
              <a:rPr lang="en-US" dirty="0" smtClean="0"/>
              <a:t>technology, </a:t>
            </a:r>
            <a:r>
              <a:rPr lang="en-US" dirty="0"/>
              <a:t>and </a:t>
            </a:r>
            <a:r>
              <a:rPr lang="en-US" dirty="0" smtClean="0"/>
              <a:t>cybersecurity.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 The CDO will coordinate with the DGB and other SSA components on the following: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Paperwork Reduction Act functions [will continue to be performed by OLCA]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Records management functions [will continue to be overseen by the official of jurisdiction]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The Agency Open Government/Data Plan [will continue to be performed by OCOMM]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Implementation of the Federal Data Strategy,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An annual report to the Congress on the Agency’s compliance with EBPA.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6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31022"/>
            <a:ext cx="10058400" cy="919675"/>
          </a:xfrm>
        </p:spPr>
        <p:txBody>
          <a:bodyPr/>
          <a:lstStyle/>
          <a:p>
            <a:r>
              <a:rPr lang="en-US" dirty="0" smtClean="0"/>
              <a:t>Phase 1 Guidance: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 EPBA Augments Strategic </a:t>
            </a:r>
            <a:r>
              <a:rPr lang="en-US" b="1" dirty="0"/>
              <a:t>P</a:t>
            </a:r>
            <a:r>
              <a:rPr lang="en-US" b="1" dirty="0" smtClean="0"/>
              <a:t>lanning </a:t>
            </a:r>
            <a:r>
              <a:rPr lang="en-US" b="1" dirty="0"/>
              <a:t>A</a:t>
            </a:r>
            <a:r>
              <a:rPr lang="en-US" b="1" dirty="0" smtClean="0"/>
              <a:t>ctivities </a:t>
            </a:r>
            <a:r>
              <a:rPr lang="en-US" b="1" dirty="0"/>
              <a:t>C</a:t>
            </a:r>
            <a:r>
              <a:rPr lang="en-US" b="1" dirty="0" smtClean="0"/>
              <a:t>onsistent with the Following: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GPRA Modernization Act;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OMB Circular A-11 Part VI;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Federal Data Strategy; 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Agency specific management routines, such as data-driven performance and strategic reviews.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 </a:t>
            </a:r>
            <a:r>
              <a:rPr lang="en-US" b="1" dirty="0" smtClean="0"/>
              <a:t>Strategic Planning and Performance Process Shall Include [target Feb. 2022]: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Learning Agenda: </a:t>
            </a:r>
            <a:r>
              <a:rPr lang="en-US" dirty="0"/>
              <a:t>Identifies, prioritizes, and establishes strategies to develop </a:t>
            </a:r>
            <a:r>
              <a:rPr lang="en-US" dirty="0" smtClean="0"/>
              <a:t>evidence. </a:t>
            </a: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Annual Evaluation Plan</a:t>
            </a:r>
            <a:r>
              <a:rPr lang="en-US" dirty="0" smtClean="0"/>
              <a:t>: Details current and future evaluation activities an agency plans to undertake.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Capacity Assessments</a:t>
            </a:r>
            <a:r>
              <a:rPr lang="en-US" dirty="0" smtClean="0"/>
              <a:t>: Assesses capacity and infrastructure of SSA to assess ability to carry out evidence-based activities.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 smtClean="0"/>
              <a:t>Foundational fact finding, performance measurement, policy analysis, and program evaluation.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25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128052"/>
              </p:ext>
            </p:extLst>
          </p:nvPr>
        </p:nvGraphicFramePr>
        <p:xfrm>
          <a:off x="813887" y="633046"/>
          <a:ext cx="9742583" cy="5196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Worksheet" r:id="rId3" imgW="8591680" imgH="4619638" progId="Excel.Sheet.12">
                  <p:embed/>
                </p:oleObj>
              </mc:Choice>
              <mc:Fallback>
                <p:oleObj name="Worksheet" r:id="rId3" imgW="8591680" imgH="46196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3887" y="633046"/>
                        <a:ext cx="9742583" cy="5196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32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034266"/>
              </p:ext>
            </p:extLst>
          </p:nvPr>
        </p:nvGraphicFramePr>
        <p:xfrm>
          <a:off x="386862" y="158375"/>
          <a:ext cx="10744200" cy="6134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Worksheet" r:id="rId3" imgW="9258438" imgH="6524495" progId="Excel.Sheet.12">
                  <p:embed/>
                </p:oleObj>
              </mc:Choice>
              <mc:Fallback>
                <p:oleObj name="Worksheet" r:id="rId3" imgW="9258438" imgH="652449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862" y="158375"/>
                        <a:ext cx="10744200" cy="6134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4EBB0-3BFD-4AD3-8ECE-E476DB9073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3327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1931</TotalTime>
  <Words>660</Words>
  <Application>Microsoft Office PowerPoint</Application>
  <PresentationFormat>Widescreen</PresentationFormat>
  <Paragraphs>80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Retrospect</vt:lpstr>
      <vt:lpstr>Worksheet</vt:lpstr>
      <vt:lpstr>Foundations for  Evidence-Based Policymaking Act of 2018 [EBPA]</vt:lpstr>
      <vt:lpstr>Overview</vt:lpstr>
      <vt:lpstr>History and Background</vt:lpstr>
      <vt:lpstr>PowerPoint Presentation</vt:lpstr>
      <vt:lpstr>Phase I Guidance: Personnel</vt:lpstr>
      <vt:lpstr>Chief Data Officer – Role &amp; Responsibilities</vt:lpstr>
      <vt:lpstr>Phase 1 Guidance: Planning</vt:lpstr>
      <vt:lpstr>PowerPoint Presentation</vt:lpstr>
      <vt:lpstr>PowerPoint Presentation</vt:lpstr>
      <vt:lpstr>Next Steps for DGB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Questions, Suggestions, Recommendations? </vt:lpstr>
    </vt:vector>
  </TitlesOfParts>
  <Company>Social Security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for  Evidence-Based Policymaking Act of 2018</dc:title>
  <dc:creator>Weathers, Robert</dc:creator>
  <cp:lastModifiedBy>Weathers, Robert</cp:lastModifiedBy>
  <cp:revision>53</cp:revision>
  <cp:lastPrinted>2019-10-25T14:42:10Z</cp:lastPrinted>
  <dcterms:created xsi:type="dcterms:W3CDTF">2019-08-08T18:41:45Z</dcterms:created>
  <dcterms:modified xsi:type="dcterms:W3CDTF">2019-11-01T17:05:12Z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-846571525</vt:i4>
  </property>
  <property fmtid="{D5CDD505-2E9C-101B-9397-08002B2CF9AE}" pid="3" name="_NewReviewCycle">
    <vt:lpwstr/>
  </property>
  <property fmtid="{D5CDD505-2E9C-101B-9397-08002B2CF9AE}" pid="4" name="_EmailSubject">
    <vt:lpwstr/>
  </property>
  <property fmtid="{D5CDD505-2E9C-101B-9397-08002B2CF9AE}" pid="5" name="_AuthorEmail">
    <vt:lpwstr>Adam.LaRose@ssa.gov</vt:lpwstr>
  </property>
  <property fmtid="{D5CDD505-2E9C-101B-9397-08002B2CF9AE}" pid="6" name="_AuthorEmailDisplayName">
    <vt:lpwstr>LaRose, Adam</vt:lpwstr>
  </property>
  <property fmtid="{D5CDD505-2E9C-101B-9397-08002B2CF9AE}" pid="7" name="_PreviousAdHocReviewCycleID">
    <vt:i4>-203734839</vt:i4>
  </property>
</Properties>
</file>