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8"/>
  </p:notesMasterIdLst>
  <p:sldIdLst>
    <p:sldId id="256" r:id="rId2"/>
    <p:sldId id="281" r:id="rId3"/>
    <p:sldId id="282" r:id="rId4"/>
    <p:sldId id="283" r:id="rId5"/>
    <p:sldId id="287" r:id="rId6"/>
    <p:sldId id="284" r:id="rId7"/>
    <p:sldId id="288" r:id="rId8"/>
    <p:sldId id="285" r:id="rId9"/>
    <p:sldId id="294" r:id="rId10"/>
    <p:sldId id="292" r:id="rId11"/>
    <p:sldId id="295" r:id="rId12"/>
    <p:sldId id="293" r:id="rId13"/>
    <p:sldId id="289" r:id="rId14"/>
    <p:sldId id="290" r:id="rId15"/>
    <p:sldId id="291" r:id="rId16"/>
    <p:sldId id="265"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ose, Adam" initials="LA" lastIdx="1" clrIdx="0">
    <p:extLst>
      <p:ext uri="{19B8F6BF-5375-455C-9EA6-DF929625EA0E}">
        <p15:presenceInfo xmlns:p15="http://schemas.microsoft.com/office/powerpoint/2012/main" userId="S-1-5-21-2587397230-3316739918-3431996274-5374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42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9" autoAdjust="0"/>
    <p:restoredTop sz="95332" autoAdjust="0"/>
  </p:normalViewPr>
  <p:slideViewPr>
    <p:cSldViewPr snapToGrid="0">
      <p:cViewPr varScale="1">
        <p:scale>
          <a:sx n="83" d="100"/>
          <a:sy n="83" d="100"/>
        </p:scale>
        <p:origin x="514" y="82"/>
      </p:cViewPr>
      <p:guideLst/>
    </p:cSldViewPr>
  </p:slideViewPr>
  <p:outlineViewPr>
    <p:cViewPr>
      <p:scale>
        <a:sx n="33" d="100"/>
        <a:sy n="33" d="100"/>
      </p:scale>
      <p:origin x="0" y="-17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11E5E1D-021F-409E-96D2-EF1CAA7CD35C}" type="datetimeFigureOut">
              <a:rPr lang="en-US" smtClean="0"/>
              <a:t>6/23/2020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8FCC74-A290-4F70-AB73-686F734D68B5}" type="slidenum">
              <a:rPr lang="en-US" smtClean="0"/>
              <a:t>‹#›</a:t>
            </a:fld>
            <a:endParaRPr lang="en-US"/>
          </a:p>
        </p:txBody>
      </p:sp>
    </p:spTree>
    <p:extLst>
      <p:ext uri="{BB962C8B-B14F-4D97-AF65-F5344CB8AC3E}">
        <p14:creationId xmlns:p14="http://schemas.microsoft.com/office/powerpoint/2010/main" val="1262320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FCC74-A290-4F70-AB73-686F734D68B5}" type="slidenum">
              <a:rPr lang="en-US" smtClean="0"/>
              <a:t>14</a:t>
            </a:fld>
            <a:endParaRPr lang="en-US"/>
          </a:p>
        </p:txBody>
      </p:sp>
    </p:spTree>
    <p:extLst>
      <p:ext uri="{BB962C8B-B14F-4D97-AF65-F5344CB8AC3E}">
        <p14:creationId xmlns:p14="http://schemas.microsoft.com/office/powerpoint/2010/main" val="755242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8FCC74-A290-4F70-AB73-686F734D68B5}" type="slidenum">
              <a:rPr lang="en-US" smtClean="0"/>
              <a:t>16</a:t>
            </a:fld>
            <a:endParaRPr lang="en-US"/>
          </a:p>
        </p:txBody>
      </p:sp>
    </p:spTree>
    <p:extLst>
      <p:ext uri="{BB962C8B-B14F-4D97-AF65-F5344CB8AC3E}">
        <p14:creationId xmlns:p14="http://schemas.microsoft.com/office/powerpoint/2010/main" val="1263126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EC5598-9A78-4976-8223-4B5F5FED22CE}" type="datetime1">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4EBB0-3BFD-4AD3-8ECE-E476DB9073F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166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6E06E2-BB6E-4266-8582-610B57371ADA}" type="datetime1">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4EBB0-3BFD-4AD3-8ECE-E476DB9073FE}" type="slidenum">
              <a:rPr lang="en-US" smtClean="0"/>
              <a:t>‹#›</a:t>
            </a:fld>
            <a:endParaRPr lang="en-US"/>
          </a:p>
        </p:txBody>
      </p:sp>
    </p:spTree>
    <p:extLst>
      <p:ext uri="{BB962C8B-B14F-4D97-AF65-F5344CB8AC3E}">
        <p14:creationId xmlns:p14="http://schemas.microsoft.com/office/powerpoint/2010/main" val="2486015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C1C218-E7F4-4156-B520-48FC5FE570E0}" type="datetime1">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4EBB0-3BFD-4AD3-8ECE-E476DB9073FE}" type="slidenum">
              <a:rPr lang="en-US" smtClean="0"/>
              <a:t>‹#›</a:t>
            </a:fld>
            <a:endParaRPr lang="en-US"/>
          </a:p>
        </p:txBody>
      </p:sp>
    </p:spTree>
    <p:extLst>
      <p:ext uri="{BB962C8B-B14F-4D97-AF65-F5344CB8AC3E}">
        <p14:creationId xmlns:p14="http://schemas.microsoft.com/office/powerpoint/2010/main" val="1488262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6DA1E7-91C8-4F2D-AEE1-149FA7514B2D}"/>
              </a:ext>
            </a:extLst>
          </p:cNvPr>
          <p:cNvSpPr>
            <a:spLocks noGrp="1"/>
          </p:cNvSpPr>
          <p:nvPr>
            <p:ph/>
          </p:nvPr>
        </p:nvSpPr>
        <p:spPr>
          <a:xfrm>
            <a:off x="1096963" y="287338"/>
            <a:ext cx="10058400" cy="558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ABCFDF56-6D6A-434A-9414-6F9B1163F519}"/>
              </a:ext>
            </a:extLst>
          </p:cNvPr>
          <p:cNvSpPr>
            <a:spLocks noGrp="1"/>
          </p:cNvSpPr>
          <p:nvPr>
            <p:ph type="dt" sz="half" idx="10"/>
          </p:nvPr>
        </p:nvSpPr>
        <p:spPr/>
        <p:txBody>
          <a:bodyPr/>
          <a:lstStyle/>
          <a:p>
            <a:fld id="{89405CE3-D704-48C6-871D-CF78FCDE4CF9}" type="datetime1">
              <a:rPr lang="en-US" smtClean="0"/>
              <a:t>6/23/2020</a:t>
            </a:fld>
            <a:endParaRPr lang="en-US"/>
          </a:p>
        </p:txBody>
      </p:sp>
      <p:sp>
        <p:nvSpPr>
          <p:cNvPr id="4" name="Footer Placeholder 3">
            <a:extLst>
              <a:ext uri="{FF2B5EF4-FFF2-40B4-BE49-F238E27FC236}">
                <a16:creationId xmlns:a16="http://schemas.microsoft.com/office/drawing/2014/main" id="{1E1E4DFB-28A3-48E6-BD0D-7A1AF6E0FF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96B645-20DD-4DB5-9A18-10C9FC23F777}"/>
              </a:ext>
            </a:extLst>
          </p:cNvPr>
          <p:cNvSpPr>
            <a:spLocks noGrp="1"/>
          </p:cNvSpPr>
          <p:nvPr>
            <p:ph type="sldNum" sz="quarter" idx="12"/>
          </p:nvPr>
        </p:nvSpPr>
        <p:spPr/>
        <p:txBody>
          <a:bodyPr/>
          <a:lstStyle/>
          <a:p>
            <a:fld id="{0FD4EBB0-3BFD-4AD3-8ECE-E476DB9073FE}" type="slidenum">
              <a:rPr lang="en-US" smtClean="0"/>
              <a:t>‹#›</a:t>
            </a:fld>
            <a:endParaRPr lang="en-US"/>
          </a:p>
        </p:txBody>
      </p:sp>
    </p:spTree>
    <p:extLst>
      <p:ext uri="{BB962C8B-B14F-4D97-AF65-F5344CB8AC3E}">
        <p14:creationId xmlns:p14="http://schemas.microsoft.com/office/powerpoint/2010/main" val="391301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E6D2F-E83B-4783-B9A3-5133235422FA}" type="datetime1">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4EBB0-3BFD-4AD3-8ECE-E476DB9073FE}" type="slidenum">
              <a:rPr lang="en-US" smtClean="0"/>
              <a:t>‹#›</a:t>
            </a:fld>
            <a:endParaRPr lang="en-US"/>
          </a:p>
        </p:txBody>
      </p:sp>
    </p:spTree>
    <p:extLst>
      <p:ext uri="{BB962C8B-B14F-4D97-AF65-F5344CB8AC3E}">
        <p14:creationId xmlns:p14="http://schemas.microsoft.com/office/powerpoint/2010/main" val="2802635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E61C93-54B8-44F2-BD31-304C8A031EC3}" type="datetime1">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4EBB0-3BFD-4AD3-8ECE-E476DB9073F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77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7AB190-049F-41D5-894C-63225D65E53C}" type="datetime1">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4EBB0-3BFD-4AD3-8ECE-E476DB9073FE}" type="slidenum">
              <a:rPr lang="en-US" smtClean="0"/>
              <a:t>‹#›</a:t>
            </a:fld>
            <a:endParaRPr lang="en-US"/>
          </a:p>
        </p:txBody>
      </p:sp>
    </p:spTree>
    <p:extLst>
      <p:ext uri="{BB962C8B-B14F-4D97-AF65-F5344CB8AC3E}">
        <p14:creationId xmlns:p14="http://schemas.microsoft.com/office/powerpoint/2010/main" val="478302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193843-330E-4618-B569-D75FD6D96D97}" type="datetime1">
              <a:rPr lang="en-US" smtClean="0"/>
              <a:t>6/23/2020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D4EBB0-3BFD-4AD3-8ECE-E476DB9073FE}" type="slidenum">
              <a:rPr lang="en-US" smtClean="0"/>
              <a:t>‹#›</a:t>
            </a:fld>
            <a:endParaRPr lang="en-US"/>
          </a:p>
        </p:txBody>
      </p:sp>
    </p:spTree>
    <p:extLst>
      <p:ext uri="{BB962C8B-B14F-4D97-AF65-F5344CB8AC3E}">
        <p14:creationId xmlns:p14="http://schemas.microsoft.com/office/powerpoint/2010/main" val="1332255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DCF96A-5E99-42DF-B4A6-C739A6DA61D7}" type="datetime1">
              <a:rPr lang="en-US" smtClean="0"/>
              <a:t>6/23/2020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D4EBB0-3BFD-4AD3-8ECE-E476DB9073FE}" type="slidenum">
              <a:rPr lang="en-US" smtClean="0"/>
              <a:t>‹#›</a:t>
            </a:fld>
            <a:endParaRPr lang="en-US"/>
          </a:p>
        </p:txBody>
      </p:sp>
    </p:spTree>
    <p:extLst>
      <p:ext uri="{BB962C8B-B14F-4D97-AF65-F5344CB8AC3E}">
        <p14:creationId xmlns:p14="http://schemas.microsoft.com/office/powerpoint/2010/main" val="2896896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C33399F-0A5C-4E39-90D6-8889B9ADFDAB}" type="datetime1">
              <a:rPr lang="en-US" smtClean="0"/>
              <a:t>6/23/2020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FD4EBB0-3BFD-4AD3-8ECE-E476DB9073FE}" type="slidenum">
              <a:rPr lang="en-US" smtClean="0"/>
              <a:t>‹#›</a:t>
            </a:fld>
            <a:endParaRPr lang="en-US"/>
          </a:p>
        </p:txBody>
      </p:sp>
    </p:spTree>
    <p:extLst>
      <p:ext uri="{BB962C8B-B14F-4D97-AF65-F5344CB8AC3E}">
        <p14:creationId xmlns:p14="http://schemas.microsoft.com/office/powerpoint/2010/main" val="190458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854BA13-1E14-4B4F-AA8D-1C3FEE41E446}" type="datetime1">
              <a:rPr lang="en-US" smtClean="0"/>
              <a:t>6/23/2020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D4EBB0-3BFD-4AD3-8ECE-E476DB9073FE}" type="slidenum">
              <a:rPr lang="en-US" smtClean="0"/>
              <a:t>‹#›</a:t>
            </a:fld>
            <a:endParaRPr lang="en-US"/>
          </a:p>
        </p:txBody>
      </p:sp>
    </p:spTree>
    <p:extLst>
      <p:ext uri="{BB962C8B-B14F-4D97-AF65-F5344CB8AC3E}">
        <p14:creationId xmlns:p14="http://schemas.microsoft.com/office/powerpoint/2010/main" val="3284978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4FD144E-1639-4981-9F7F-5D0433398C83}" type="datetime1">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4EBB0-3BFD-4AD3-8ECE-E476DB9073FE}" type="slidenum">
              <a:rPr lang="en-US" smtClean="0"/>
              <a:t>‹#›</a:t>
            </a:fld>
            <a:endParaRPr lang="en-US"/>
          </a:p>
        </p:txBody>
      </p:sp>
    </p:spTree>
    <p:extLst>
      <p:ext uri="{BB962C8B-B14F-4D97-AF65-F5344CB8AC3E}">
        <p14:creationId xmlns:p14="http://schemas.microsoft.com/office/powerpoint/2010/main" val="762227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9405CE3-D704-48C6-871D-CF78FCDE4CF9}" type="datetime1">
              <a:rPr lang="en-US" smtClean="0"/>
              <a:t>6/23/2020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FD4EBB0-3BFD-4AD3-8ECE-E476DB9073F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1931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960603"/>
            <a:ext cx="10566400" cy="2917129"/>
          </a:xfrm>
        </p:spPr>
        <p:txBody>
          <a:bodyPr>
            <a:normAutofit/>
          </a:bodyPr>
          <a:lstStyle/>
          <a:p>
            <a:r>
              <a:rPr lang="en-US" sz="4400" dirty="0"/>
              <a:t>Foundations for </a:t>
            </a:r>
            <a:r>
              <a:rPr lang="en-US" sz="4400" dirty="0" smtClean="0"/>
              <a:t>Evidence-Based </a:t>
            </a:r>
            <a:br>
              <a:rPr lang="en-US" sz="4400" dirty="0" smtClean="0"/>
            </a:br>
            <a:r>
              <a:rPr lang="en-US" sz="4400" dirty="0" smtClean="0"/>
              <a:t>Policymaking </a:t>
            </a:r>
            <a:r>
              <a:rPr lang="en-US" sz="4400" dirty="0"/>
              <a:t>Act [</a:t>
            </a:r>
            <a:r>
              <a:rPr lang="en-US" sz="4400" dirty="0" smtClean="0"/>
              <a:t>Evidence Act] </a:t>
            </a:r>
            <a:r>
              <a:rPr lang="en-US" sz="4400" dirty="0"/>
              <a:t>&amp; </a:t>
            </a:r>
            <a:br>
              <a:rPr lang="en-US" sz="4400" dirty="0"/>
            </a:br>
            <a:r>
              <a:rPr lang="en-US" sz="4400" dirty="0"/>
              <a:t>the Federal Data Strategy 2020 Action Plan</a:t>
            </a:r>
          </a:p>
        </p:txBody>
      </p:sp>
      <p:sp>
        <p:nvSpPr>
          <p:cNvPr id="3" name="Subtitle 2"/>
          <p:cNvSpPr>
            <a:spLocks noGrp="1"/>
          </p:cNvSpPr>
          <p:nvPr>
            <p:ph type="subTitle" idx="1"/>
          </p:nvPr>
        </p:nvSpPr>
        <p:spPr/>
        <p:txBody>
          <a:bodyPr/>
          <a:lstStyle/>
          <a:p>
            <a:r>
              <a:rPr lang="en-US" dirty="0"/>
              <a:t>Data Governance </a:t>
            </a:r>
            <a:r>
              <a:rPr lang="en-US" dirty="0" smtClean="0"/>
              <a:t>Board Meeting #4</a:t>
            </a:r>
            <a:endParaRPr lang="en-US" dirty="0"/>
          </a:p>
          <a:p>
            <a:r>
              <a:rPr lang="en-US" dirty="0" smtClean="0"/>
              <a:t>June 23, </a:t>
            </a:r>
            <a:r>
              <a:rPr lang="en-US" dirty="0"/>
              <a:t>2020</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3509" y="4343400"/>
            <a:ext cx="2892171" cy="1099566"/>
          </a:xfrm>
          <a:prstGeom prst="rect">
            <a:avLst/>
          </a:prstGeom>
        </p:spPr>
      </p:pic>
    </p:spTree>
    <p:extLst>
      <p:ext uri="{BB962C8B-B14F-4D97-AF65-F5344CB8AC3E}">
        <p14:creationId xmlns:p14="http://schemas.microsoft.com/office/powerpoint/2010/main" val="1350737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Highlights</a:t>
            </a:r>
            <a:endParaRPr lang="en-US" dirty="0"/>
          </a:p>
        </p:txBody>
      </p:sp>
      <p:sp>
        <p:nvSpPr>
          <p:cNvPr id="4" name="Slide Number Placeholder 3"/>
          <p:cNvSpPr>
            <a:spLocks noGrp="1"/>
          </p:cNvSpPr>
          <p:nvPr>
            <p:ph type="sldNum" sz="quarter" idx="12"/>
          </p:nvPr>
        </p:nvSpPr>
        <p:spPr/>
        <p:txBody>
          <a:bodyPr/>
          <a:lstStyle/>
          <a:p>
            <a:fld id="{0FD4EBB0-3BFD-4AD3-8ECE-E476DB9073FE}" type="slidenum">
              <a:rPr lang="en-US" smtClean="0"/>
              <a:t>10</a:t>
            </a:fld>
            <a:endParaRPr lang="en-US"/>
          </a:p>
        </p:txBody>
      </p:sp>
      <p:sp>
        <p:nvSpPr>
          <p:cNvPr id="5" name="Content Placeholder 4"/>
          <p:cNvSpPr>
            <a:spLocks noGrp="1"/>
          </p:cNvSpPr>
          <p:nvPr>
            <p:ph idx="1"/>
          </p:nvPr>
        </p:nvSpPr>
        <p:spPr>
          <a:xfrm>
            <a:off x="1097280" y="1845733"/>
            <a:ext cx="10058400" cy="4441855"/>
          </a:xfrm>
        </p:spPr>
        <p:txBody>
          <a:bodyPr>
            <a:normAutofit fontScale="92500" lnSpcReduction="20000"/>
          </a:bodyPr>
          <a:lstStyle/>
          <a:p>
            <a:r>
              <a:rPr lang="en-US" sz="2400" b="1" dirty="0" smtClean="0"/>
              <a:t>Data Management</a:t>
            </a:r>
            <a:endParaRPr lang="en-US" sz="2400" dirty="0" smtClean="0"/>
          </a:p>
          <a:p>
            <a:pPr lvl="1">
              <a:buFont typeface="Arial" panose="020B0604020202020204" pitchFamily="34" charset="0"/>
              <a:buChar char="•"/>
            </a:pPr>
            <a:r>
              <a:rPr lang="en-US" sz="2200" dirty="0" smtClean="0"/>
              <a:t>Improved </a:t>
            </a:r>
            <a:r>
              <a:rPr lang="en-US" sz="2200" dirty="0"/>
              <a:t>data replication processes to shorten load times, enhance error detection and optimize load balancing. Established </a:t>
            </a:r>
            <a:r>
              <a:rPr lang="en-US" sz="2200" dirty="0" smtClean="0"/>
              <a:t>data pipelines </a:t>
            </a:r>
            <a:r>
              <a:rPr lang="en-US" sz="2200" dirty="0"/>
              <a:t>to acquire Oracle </a:t>
            </a:r>
            <a:r>
              <a:rPr lang="en-US" sz="2200" dirty="0" smtClean="0"/>
              <a:t>and </a:t>
            </a:r>
            <a:r>
              <a:rPr lang="en-US" sz="2200" dirty="0" err="1" smtClean="0"/>
              <a:t>PostGreS</a:t>
            </a:r>
            <a:r>
              <a:rPr lang="en-US" sz="2200" dirty="0" smtClean="0"/>
              <a:t> sources.</a:t>
            </a:r>
          </a:p>
          <a:p>
            <a:pPr lvl="1">
              <a:buFont typeface="Arial" panose="020B0604020202020204" pitchFamily="34" charset="0"/>
              <a:buChar char="•"/>
            </a:pPr>
            <a:r>
              <a:rPr lang="en-US" sz="2200" dirty="0"/>
              <a:t>Based on feedback from users and Enterprise Data </a:t>
            </a:r>
            <a:r>
              <a:rPr lang="en-US" sz="2200" dirty="0" smtClean="0"/>
              <a:t>Architects we recently transitioned </a:t>
            </a:r>
            <a:r>
              <a:rPr lang="en-US" sz="2200" dirty="0"/>
              <a:t>users to new data replication schemas, which are more user-friendly and more closely </a:t>
            </a:r>
            <a:r>
              <a:rPr lang="en-US" sz="2200" dirty="0" smtClean="0"/>
              <a:t>resemble programmatic schemas. </a:t>
            </a:r>
            <a:endParaRPr lang="en-US" sz="2200" dirty="0"/>
          </a:p>
          <a:p>
            <a:pPr marL="0" indent="0">
              <a:buNone/>
            </a:pPr>
            <a:r>
              <a:rPr lang="en-US" sz="2400" b="1" dirty="0" smtClean="0"/>
              <a:t>Security </a:t>
            </a:r>
            <a:endParaRPr lang="en-US" sz="2400" dirty="0"/>
          </a:p>
          <a:p>
            <a:pPr lvl="1">
              <a:buFont typeface="Arial" panose="020B0604020202020204" pitchFamily="34" charset="0"/>
              <a:buChar char="•"/>
            </a:pPr>
            <a:r>
              <a:rPr lang="en-US" sz="2200" dirty="0"/>
              <a:t>Updated EDW access management to leverage </a:t>
            </a:r>
            <a:r>
              <a:rPr lang="en-US" sz="2200" dirty="0" err="1"/>
              <a:t>TopSecret</a:t>
            </a:r>
            <a:r>
              <a:rPr lang="en-US" sz="2200" dirty="0"/>
              <a:t> profiles to streamline customer </a:t>
            </a:r>
            <a:r>
              <a:rPr lang="en-US" sz="2200" dirty="0" smtClean="0"/>
              <a:t>onboarding and provide more line of sight for direct supervisors. </a:t>
            </a:r>
          </a:p>
          <a:p>
            <a:pPr marL="0" indent="0">
              <a:buNone/>
            </a:pPr>
            <a:r>
              <a:rPr lang="en-US" sz="2400" b="1" dirty="0"/>
              <a:t>Big Data </a:t>
            </a:r>
            <a:r>
              <a:rPr lang="en-US" sz="2400" b="1" dirty="0" smtClean="0"/>
              <a:t>Platform (BDP)</a:t>
            </a:r>
            <a:endParaRPr lang="en-US" sz="2400" dirty="0"/>
          </a:p>
          <a:p>
            <a:pPr lvl="1">
              <a:buFont typeface="Arial" panose="020B0604020202020204" pitchFamily="34" charset="0"/>
              <a:buChar char="•"/>
            </a:pPr>
            <a:r>
              <a:rPr lang="en-US" sz="2200" dirty="0" smtClean="0"/>
              <a:t>Implemented </a:t>
            </a:r>
            <a:r>
              <a:rPr lang="en-US" sz="2200" dirty="0"/>
              <a:t>improvements to allow customers to increase or decrease compute capability, as needed, in anticipation of expanding to a wider audience and analyzing larger datasets. </a:t>
            </a:r>
          </a:p>
          <a:p>
            <a:pPr marL="0" indent="0">
              <a:buNone/>
            </a:pPr>
            <a:r>
              <a:rPr lang="en-US" sz="2400" b="1" dirty="0"/>
              <a:t>Semantic Layer</a:t>
            </a:r>
          </a:p>
          <a:p>
            <a:pPr lvl="1">
              <a:buFont typeface="Arial" panose="020B0604020202020204" pitchFamily="34" charset="0"/>
              <a:buChar char="•"/>
            </a:pPr>
            <a:r>
              <a:rPr lang="en-US" sz="2200" dirty="0"/>
              <a:t>Initial building blocks for an EDW Semantic Layer are in Product Discovery.</a:t>
            </a:r>
          </a:p>
          <a:p>
            <a:pPr lvl="1"/>
            <a:endParaRPr lang="en-US" sz="2200" dirty="0"/>
          </a:p>
          <a:p>
            <a:endParaRPr lang="en-US" dirty="0"/>
          </a:p>
        </p:txBody>
      </p:sp>
    </p:spTree>
    <p:extLst>
      <p:ext uri="{BB962C8B-B14F-4D97-AF65-F5344CB8AC3E}">
        <p14:creationId xmlns:p14="http://schemas.microsoft.com/office/powerpoint/2010/main" val="2619251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Accomplishments to Date</a:t>
            </a:r>
            <a:endParaRPr lang="en-US" dirty="0"/>
          </a:p>
        </p:txBody>
      </p:sp>
      <p:sp>
        <p:nvSpPr>
          <p:cNvPr id="4" name="Slide Number Placeholder 3"/>
          <p:cNvSpPr>
            <a:spLocks noGrp="1"/>
          </p:cNvSpPr>
          <p:nvPr>
            <p:ph type="sldNum" sz="quarter" idx="12"/>
          </p:nvPr>
        </p:nvSpPr>
        <p:spPr/>
        <p:txBody>
          <a:bodyPr/>
          <a:lstStyle/>
          <a:p>
            <a:fld id="{0FD4EBB0-3BFD-4AD3-8ECE-E476DB9073FE}" type="slidenum">
              <a:rPr lang="en-US" smtClean="0"/>
              <a:t>11</a:t>
            </a:fld>
            <a:endParaRPr lang="en-US"/>
          </a:p>
        </p:txBody>
      </p:sp>
      <p:sp>
        <p:nvSpPr>
          <p:cNvPr id="5" name="Content Placeholder 4"/>
          <p:cNvSpPr>
            <a:spLocks noGrp="1"/>
          </p:cNvSpPr>
          <p:nvPr>
            <p:ph idx="1"/>
          </p:nvPr>
        </p:nvSpPr>
        <p:spPr>
          <a:xfrm>
            <a:off x="1097280" y="1845734"/>
            <a:ext cx="10058400" cy="4433146"/>
          </a:xfrm>
        </p:spPr>
        <p:txBody>
          <a:bodyPr>
            <a:normAutofit/>
          </a:bodyPr>
          <a:lstStyle/>
          <a:p>
            <a:pPr lvl="1">
              <a:spcBef>
                <a:spcPts val="600"/>
              </a:spcBef>
              <a:buFont typeface="Arial" panose="020B0604020202020204" pitchFamily="34" charset="0"/>
              <a:buChar char="•"/>
            </a:pPr>
            <a:r>
              <a:rPr lang="en-US" sz="2200" dirty="0"/>
              <a:t>Managing and securing </a:t>
            </a:r>
            <a:r>
              <a:rPr lang="en-US" sz="2200" b="1" dirty="0"/>
              <a:t>data from 72 programmatic </a:t>
            </a:r>
            <a:r>
              <a:rPr lang="en-US" sz="2200" b="1" dirty="0" smtClean="0"/>
              <a:t>sources. </a:t>
            </a:r>
            <a:r>
              <a:rPr lang="en-US" sz="2200" dirty="0"/>
              <a:t>Over 28 TB of data available in the EDW.</a:t>
            </a:r>
          </a:p>
          <a:p>
            <a:pPr lvl="1">
              <a:spcBef>
                <a:spcPts val="600"/>
              </a:spcBef>
              <a:buFont typeface="Arial" panose="020B0604020202020204" pitchFamily="34" charset="0"/>
              <a:buChar char="•"/>
            </a:pPr>
            <a:r>
              <a:rPr lang="en-US" sz="2200" dirty="0" smtClean="0"/>
              <a:t>Providing </a:t>
            </a:r>
            <a:r>
              <a:rPr lang="en-US" sz="2200" dirty="0"/>
              <a:t>data, capabilities, and a robust platform to </a:t>
            </a:r>
            <a:r>
              <a:rPr lang="en-US" sz="2200" b="1" dirty="0"/>
              <a:t>40+ teams </a:t>
            </a:r>
            <a:r>
              <a:rPr lang="en-US" sz="2200" b="1" dirty="0" smtClean="0"/>
              <a:t>(700+ users) from </a:t>
            </a:r>
            <a:r>
              <a:rPr lang="en-US" sz="2200" b="1" dirty="0"/>
              <a:t>across the </a:t>
            </a:r>
            <a:r>
              <a:rPr lang="en-US" sz="2200" b="1" dirty="0" smtClean="0"/>
              <a:t>enterprise</a:t>
            </a:r>
            <a:r>
              <a:rPr lang="en-US" sz="2200" dirty="0" smtClean="0"/>
              <a:t>. </a:t>
            </a:r>
            <a:r>
              <a:rPr lang="en-US" sz="2200" dirty="0"/>
              <a:t>Over </a:t>
            </a:r>
            <a:r>
              <a:rPr lang="en-US" sz="2200" b="1" dirty="0"/>
              <a:t>13.8M EDW queries </a:t>
            </a:r>
            <a:r>
              <a:rPr lang="en-US" sz="2200" dirty="0"/>
              <a:t>have been executed so far in FY20. </a:t>
            </a:r>
          </a:p>
          <a:p>
            <a:pPr lvl="1">
              <a:spcBef>
                <a:spcPts val="600"/>
              </a:spcBef>
              <a:buFont typeface="Arial" panose="020B0604020202020204" pitchFamily="34" charset="0"/>
              <a:buChar char="•"/>
            </a:pPr>
            <a:r>
              <a:rPr lang="en-US" sz="2200" dirty="0"/>
              <a:t>EDW is </a:t>
            </a:r>
            <a:r>
              <a:rPr lang="en-US" sz="2200" b="1" dirty="0"/>
              <a:t>Agency-approved Platform </a:t>
            </a:r>
            <a:r>
              <a:rPr lang="en-US" sz="2200" dirty="0" smtClean="0"/>
              <a:t>for MI/BI </a:t>
            </a:r>
            <a:r>
              <a:rPr lang="en-US" sz="2200" dirty="0"/>
              <a:t>development. Providing data modeling support, database support, and ETL support to 14 efforts, including IT Mod -Disability, Benefits, Enumeration and Communications Domains, as well as Rep Payee, Data Exchange, and Customer Engagement. </a:t>
            </a:r>
          </a:p>
          <a:p>
            <a:pPr lvl="1">
              <a:spcBef>
                <a:spcPts val="600"/>
              </a:spcBef>
              <a:buFont typeface="Arial" panose="020B0604020202020204" pitchFamily="34" charset="0"/>
              <a:buChar char="•"/>
            </a:pPr>
            <a:r>
              <a:rPr lang="en-US" sz="2200" dirty="0"/>
              <a:t>Providing </a:t>
            </a:r>
            <a:r>
              <a:rPr lang="en-US" sz="2200" dirty="0" smtClean="0"/>
              <a:t>Big Data Platform (BDP) </a:t>
            </a:r>
            <a:r>
              <a:rPr lang="en-US" sz="2200" dirty="0"/>
              <a:t>tools and compute power to </a:t>
            </a:r>
            <a:r>
              <a:rPr lang="en-US" sz="2200" b="1" dirty="0" smtClean="0"/>
              <a:t>10 teams currently supporting 34 efforts</a:t>
            </a:r>
            <a:r>
              <a:rPr lang="en-US" sz="2200" dirty="0" smtClean="0"/>
              <a:t> leveraging BDP for machine </a:t>
            </a:r>
            <a:r>
              <a:rPr lang="en-US" sz="2200" dirty="0"/>
              <a:t>learning and </a:t>
            </a:r>
            <a:r>
              <a:rPr lang="en-US" sz="2200" dirty="0" smtClean="0"/>
              <a:t>modeling.</a:t>
            </a:r>
            <a:endParaRPr lang="en-US" sz="2200" dirty="0"/>
          </a:p>
          <a:p>
            <a:pPr lvl="1">
              <a:spcBef>
                <a:spcPts val="600"/>
              </a:spcBef>
              <a:buFont typeface="Arial" panose="020B0604020202020204" pitchFamily="34" charset="0"/>
              <a:buChar char="•"/>
            </a:pPr>
            <a:endParaRPr lang="en-US" sz="2200" dirty="0"/>
          </a:p>
          <a:p>
            <a:pPr>
              <a:spcBef>
                <a:spcPts val="600"/>
              </a:spcBef>
            </a:pPr>
            <a:endParaRPr lang="en-US" dirty="0"/>
          </a:p>
          <a:p>
            <a:endParaRPr lang="en-US" dirty="0"/>
          </a:p>
          <a:p>
            <a:endParaRPr lang="en-US" dirty="0"/>
          </a:p>
          <a:p>
            <a:endParaRPr lang="en-US" dirty="0"/>
          </a:p>
          <a:p>
            <a:endParaRPr lang="en-US" dirty="0"/>
          </a:p>
        </p:txBody>
      </p:sp>
      <p:pic>
        <p:nvPicPr>
          <p:cNvPr id="3" name="Picture 2"/>
          <p:cNvPicPr>
            <a:picLocks noChangeAspect="1"/>
          </p:cNvPicPr>
          <p:nvPr/>
        </p:nvPicPr>
        <p:blipFill>
          <a:blip r:embed="rId2"/>
          <a:stretch>
            <a:fillRect/>
          </a:stretch>
        </p:blipFill>
        <p:spPr>
          <a:xfrm>
            <a:off x="7084648" y="1038347"/>
            <a:ext cx="1310415" cy="633220"/>
          </a:xfrm>
          <a:prstGeom prst="rect">
            <a:avLst/>
          </a:prstGeom>
        </p:spPr>
      </p:pic>
      <p:sp>
        <p:nvSpPr>
          <p:cNvPr id="6" name="TextBox 5"/>
          <p:cNvSpPr txBox="1"/>
          <p:nvPr/>
        </p:nvSpPr>
        <p:spPr>
          <a:xfrm>
            <a:off x="7739855" y="581317"/>
            <a:ext cx="2019200" cy="830997"/>
          </a:xfrm>
          <a:prstGeom prst="rect">
            <a:avLst/>
          </a:prstGeom>
          <a:noFill/>
        </p:spPr>
        <p:txBody>
          <a:bodyPr wrap="square" rtlCol="0">
            <a:spAutoFit/>
          </a:bodyPr>
          <a:lstStyle/>
          <a:p>
            <a:r>
              <a:rPr lang="en-US" sz="4800" dirty="0" smtClean="0">
                <a:solidFill>
                  <a:srgbClr val="BA422A"/>
                </a:solidFill>
                <a:latin typeface="MV Boli" panose="02000500030200090000" pitchFamily="2" charset="0"/>
                <a:cs typeface="MV Boli" panose="02000500030200090000" pitchFamily="2" charset="0"/>
              </a:rPr>
              <a:t>Data</a:t>
            </a:r>
            <a:endParaRPr lang="en-US" sz="4800" dirty="0">
              <a:solidFill>
                <a:srgbClr val="BA422A"/>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2131585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Looking</a:t>
            </a:r>
            <a:endParaRPr lang="en-US" dirty="0"/>
          </a:p>
        </p:txBody>
      </p:sp>
      <p:sp>
        <p:nvSpPr>
          <p:cNvPr id="4" name="Slide Number Placeholder 3"/>
          <p:cNvSpPr>
            <a:spLocks noGrp="1"/>
          </p:cNvSpPr>
          <p:nvPr>
            <p:ph type="sldNum" sz="quarter" idx="12"/>
          </p:nvPr>
        </p:nvSpPr>
        <p:spPr/>
        <p:txBody>
          <a:bodyPr/>
          <a:lstStyle/>
          <a:p>
            <a:fld id="{0FD4EBB0-3BFD-4AD3-8ECE-E476DB9073FE}" type="slidenum">
              <a:rPr lang="en-US" smtClean="0"/>
              <a:t>12</a:t>
            </a:fld>
            <a:endParaRPr lang="en-US"/>
          </a:p>
        </p:txBody>
      </p:sp>
      <p:sp>
        <p:nvSpPr>
          <p:cNvPr id="5" name="Content Placeholder 4"/>
          <p:cNvSpPr>
            <a:spLocks noGrp="1"/>
          </p:cNvSpPr>
          <p:nvPr>
            <p:ph idx="1"/>
          </p:nvPr>
        </p:nvSpPr>
        <p:spPr>
          <a:xfrm>
            <a:off x="1097279" y="1845733"/>
            <a:ext cx="10711543" cy="4614051"/>
          </a:xfrm>
        </p:spPr>
        <p:txBody>
          <a:bodyPr>
            <a:noAutofit/>
          </a:bodyPr>
          <a:lstStyle/>
          <a:p>
            <a:r>
              <a:rPr lang="en-US" sz="2400" dirty="0" smtClean="0"/>
              <a:t>Looking to FY21</a:t>
            </a:r>
            <a:r>
              <a:rPr lang="en-US" sz="2400" dirty="0"/>
              <a:t>, we will have a two-prong </a:t>
            </a:r>
            <a:r>
              <a:rPr lang="en-US" sz="2400" dirty="0" smtClean="0"/>
              <a:t>approach - Continue </a:t>
            </a:r>
            <a:r>
              <a:rPr lang="en-US" sz="2400" dirty="0"/>
              <a:t>to expand foundational offerings </a:t>
            </a:r>
            <a:r>
              <a:rPr lang="en-US" sz="2400" dirty="0" smtClean="0"/>
              <a:t>and </a:t>
            </a:r>
            <a:r>
              <a:rPr lang="en-US" sz="2400" b="1" dirty="0" smtClean="0"/>
              <a:t>increase </a:t>
            </a:r>
            <a:r>
              <a:rPr lang="en-US" sz="2400" b="1" dirty="0"/>
              <a:t>focus on the consumption </a:t>
            </a:r>
            <a:r>
              <a:rPr lang="en-US" sz="2400" dirty="0"/>
              <a:t>of EDW </a:t>
            </a:r>
            <a:r>
              <a:rPr lang="en-US" sz="2400" dirty="0" smtClean="0"/>
              <a:t>data.  </a:t>
            </a:r>
            <a:endParaRPr lang="en-US" sz="2400" dirty="0"/>
          </a:p>
          <a:p>
            <a:r>
              <a:rPr lang="en-US" sz="2400" dirty="0"/>
              <a:t>FY21 EDW Roadmap includes: </a:t>
            </a:r>
          </a:p>
          <a:p>
            <a:pPr lvl="1">
              <a:buFont typeface="Arial" panose="020B0604020202020204" pitchFamily="34" charset="0"/>
              <a:buChar char="•"/>
            </a:pPr>
            <a:r>
              <a:rPr lang="en-US" sz="2000" dirty="0" smtClean="0"/>
              <a:t>Expansion of </a:t>
            </a:r>
            <a:r>
              <a:rPr lang="en-US" sz="2000" dirty="0"/>
              <a:t>EDW Footprint </a:t>
            </a:r>
            <a:r>
              <a:rPr lang="en-US" sz="2000" dirty="0" smtClean="0"/>
              <a:t>- Today it is a single</a:t>
            </a:r>
            <a:r>
              <a:rPr lang="en-US" sz="2000" dirty="0"/>
              <a:t>, multi-tenant </a:t>
            </a:r>
            <a:r>
              <a:rPr lang="en-US" sz="2000" dirty="0" smtClean="0"/>
              <a:t>environment and we anticipate separate environments so that experimental data </a:t>
            </a:r>
            <a:r>
              <a:rPr lang="en-US" sz="2000" dirty="0"/>
              <a:t>analysis is </a:t>
            </a:r>
            <a:r>
              <a:rPr lang="en-US" sz="2000" dirty="0" smtClean="0"/>
              <a:t>not being </a:t>
            </a:r>
            <a:r>
              <a:rPr lang="en-US" sz="2000" dirty="0"/>
              <a:t>performed in the same environment as Production </a:t>
            </a:r>
            <a:r>
              <a:rPr lang="en-US" sz="2000" dirty="0" smtClean="0"/>
              <a:t>workloads.</a:t>
            </a:r>
            <a:endParaRPr lang="en-US" sz="2000" dirty="0"/>
          </a:p>
          <a:p>
            <a:pPr lvl="1">
              <a:buFont typeface="Arial" panose="020B0604020202020204" pitchFamily="34" charset="0"/>
              <a:buChar char="•"/>
            </a:pPr>
            <a:r>
              <a:rPr lang="en-US" sz="2000" dirty="0" smtClean="0"/>
              <a:t>Data Management - 60% of programmatic data is being acquired, managed and secured in the EDW and we will continue to establish data pipelines and acquire additional data with a focus on business value. </a:t>
            </a:r>
          </a:p>
          <a:p>
            <a:pPr lvl="1">
              <a:buFont typeface="Arial" panose="020B0604020202020204" pitchFamily="34" charset="0"/>
              <a:buChar char="•"/>
            </a:pPr>
            <a:r>
              <a:rPr lang="en-US" sz="2000" dirty="0" smtClean="0"/>
              <a:t>Consumption </a:t>
            </a:r>
            <a:r>
              <a:rPr lang="en-US" sz="2000" dirty="0"/>
              <a:t>of EDW Data </a:t>
            </a:r>
            <a:r>
              <a:rPr lang="en-US" sz="2000" dirty="0" smtClean="0"/>
              <a:t>&amp; Platform - Avoid </a:t>
            </a:r>
            <a:r>
              <a:rPr lang="en-US" sz="2000" dirty="0"/>
              <a:t>new MI databases </a:t>
            </a:r>
            <a:r>
              <a:rPr lang="en-US" sz="2000" dirty="0" smtClean="0"/>
              <a:t>being </a:t>
            </a:r>
            <a:r>
              <a:rPr lang="en-US" sz="2000" dirty="0"/>
              <a:t>built on legacy platforms (MISF &amp; Oracle) and </a:t>
            </a:r>
            <a:r>
              <a:rPr lang="en-US" sz="2000" dirty="0" smtClean="0"/>
              <a:t>enable migration </a:t>
            </a:r>
            <a:r>
              <a:rPr lang="en-US" sz="2000" dirty="0"/>
              <a:t>of existing legacy MI applications over to the </a:t>
            </a:r>
            <a:r>
              <a:rPr lang="en-US" sz="2000" dirty="0" smtClean="0"/>
              <a:t>EDW. </a:t>
            </a:r>
          </a:p>
          <a:p>
            <a:pPr lvl="1">
              <a:buFont typeface="Arial" panose="020B0604020202020204" pitchFamily="34" charset="0"/>
              <a:buChar char="•"/>
            </a:pPr>
            <a:r>
              <a:rPr lang="en-US" sz="2000" dirty="0" smtClean="0"/>
              <a:t>Semantic Layer - Collaboration </a:t>
            </a:r>
            <a:r>
              <a:rPr lang="en-US" sz="2000" dirty="0"/>
              <a:t>with ORES as an offshoot of Masterfile Replacement Access Initiative </a:t>
            </a:r>
            <a:r>
              <a:rPr lang="en-US" sz="2000" dirty="0" smtClean="0"/>
              <a:t>(MRAI) </a:t>
            </a:r>
            <a:r>
              <a:rPr lang="en-US" sz="2000" dirty="0"/>
              <a:t>to produce Enterprise Semantic Building Blocks in the EDW for MBR (FY21) and MEF (FY22). </a:t>
            </a:r>
          </a:p>
        </p:txBody>
      </p:sp>
      <p:pic>
        <p:nvPicPr>
          <p:cNvPr id="7" name="Picture 6"/>
          <p:cNvPicPr>
            <a:picLocks noChangeAspect="1"/>
          </p:cNvPicPr>
          <p:nvPr/>
        </p:nvPicPr>
        <p:blipFill>
          <a:blip r:embed="rId2"/>
          <a:stretch>
            <a:fillRect/>
          </a:stretch>
        </p:blipFill>
        <p:spPr>
          <a:xfrm>
            <a:off x="10272510" y="0"/>
            <a:ext cx="1919490" cy="1737360"/>
          </a:xfrm>
          <a:prstGeom prst="rect">
            <a:avLst/>
          </a:prstGeom>
        </p:spPr>
      </p:pic>
    </p:spTree>
    <p:extLst>
      <p:ext uri="{BB962C8B-B14F-4D97-AF65-F5344CB8AC3E}">
        <p14:creationId xmlns:p14="http://schemas.microsoft.com/office/powerpoint/2010/main" val="1200998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Forrester Research</a:t>
            </a:r>
            <a:endParaRPr lang="en-US" dirty="0"/>
          </a:p>
        </p:txBody>
      </p:sp>
      <p:sp>
        <p:nvSpPr>
          <p:cNvPr id="6" name="Text Placeholder 5"/>
          <p:cNvSpPr>
            <a:spLocks noGrp="1"/>
          </p:cNvSpPr>
          <p:nvPr>
            <p:ph type="body" idx="1"/>
          </p:nvPr>
        </p:nvSpPr>
        <p:spPr/>
        <p:txBody>
          <a:bodyPr/>
          <a:lstStyle/>
          <a:p>
            <a:r>
              <a:rPr lang="en-US" dirty="0"/>
              <a:t>Assisting the agency </a:t>
            </a:r>
            <a:r>
              <a:rPr lang="en-US" dirty="0" smtClean="0"/>
              <a:t>With </a:t>
            </a:r>
            <a:r>
              <a:rPr lang="en-US" dirty="0"/>
              <a:t>developing an Enterprise Data Strategy</a:t>
            </a:r>
          </a:p>
        </p:txBody>
      </p:sp>
      <p:sp>
        <p:nvSpPr>
          <p:cNvPr id="4" name="Slide Number Placeholder 3"/>
          <p:cNvSpPr>
            <a:spLocks noGrp="1"/>
          </p:cNvSpPr>
          <p:nvPr>
            <p:ph type="sldNum" sz="quarter" idx="12"/>
          </p:nvPr>
        </p:nvSpPr>
        <p:spPr/>
        <p:txBody>
          <a:bodyPr/>
          <a:lstStyle/>
          <a:p>
            <a:fld id="{0FD4EBB0-3BFD-4AD3-8ECE-E476DB9073FE}" type="slidenum">
              <a:rPr lang="en-US" smtClean="0"/>
              <a:t>13</a:t>
            </a:fld>
            <a:endParaRPr lang="en-US"/>
          </a:p>
        </p:txBody>
      </p:sp>
    </p:spTree>
    <p:extLst>
      <p:ext uri="{BB962C8B-B14F-4D97-AF65-F5344CB8AC3E}">
        <p14:creationId xmlns:p14="http://schemas.microsoft.com/office/powerpoint/2010/main" val="1089085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0FD4EBB0-3BFD-4AD3-8ECE-E476DB9073FE}" type="slidenum">
              <a:rPr lang="en-US" smtClean="0"/>
              <a:t>14</a:t>
            </a:fld>
            <a:endParaRPr lang="en-US"/>
          </a:p>
        </p:txBody>
      </p:sp>
      <p:pic>
        <p:nvPicPr>
          <p:cNvPr id="9" name="Content Placeholder 8"/>
          <p:cNvPicPr>
            <a:picLocks noGrp="1" noChangeAspect="1"/>
          </p:cNvPicPr>
          <p:nvPr>
            <p:ph idx="1"/>
          </p:nvPr>
        </p:nvPicPr>
        <p:blipFill rotWithShape="1">
          <a:blip r:embed="rId3"/>
          <a:srcRect l="15561" t="15046" r="15561" b="15046"/>
          <a:stretch/>
        </p:blipFill>
        <p:spPr>
          <a:xfrm>
            <a:off x="0" y="0"/>
            <a:ext cx="12192000" cy="6858000"/>
          </a:xfrm>
          <a:prstGeom prst="rect">
            <a:avLst/>
          </a:prstGeom>
        </p:spPr>
      </p:pic>
    </p:spTree>
    <p:extLst>
      <p:ext uri="{BB962C8B-B14F-4D97-AF65-F5344CB8AC3E}">
        <p14:creationId xmlns:p14="http://schemas.microsoft.com/office/powerpoint/2010/main" val="3830401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srcRect l="15698" t="17652" r="15698" b="17652"/>
          <a:stretch/>
        </p:blipFill>
        <p:spPr>
          <a:xfrm>
            <a:off x="0" y="0"/>
            <a:ext cx="12192000" cy="6857999"/>
          </a:xfrm>
          <a:prstGeom prst="rect">
            <a:avLst/>
          </a:prstGeom>
        </p:spPr>
      </p:pic>
      <p:sp>
        <p:nvSpPr>
          <p:cNvPr id="4" name="Slide Number Placeholder 3"/>
          <p:cNvSpPr>
            <a:spLocks noGrp="1"/>
          </p:cNvSpPr>
          <p:nvPr>
            <p:ph type="sldNum" sz="quarter" idx="12"/>
          </p:nvPr>
        </p:nvSpPr>
        <p:spPr/>
        <p:txBody>
          <a:bodyPr/>
          <a:lstStyle/>
          <a:p>
            <a:fld id="{0FD4EBB0-3BFD-4AD3-8ECE-E476DB9073FE}" type="slidenum">
              <a:rPr lang="en-US" smtClean="0"/>
              <a:t>15</a:t>
            </a:fld>
            <a:endParaRPr lang="en-US"/>
          </a:p>
        </p:txBody>
      </p:sp>
    </p:spTree>
    <p:extLst>
      <p:ext uri="{BB962C8B-B14F-4D97-AF65-F5344CB8AC3E}">
        <p14:creationId xmlns:p14="http://schemas.microsoft.com/office/powerpoint/2010/main" val="152162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and Next Steps</a:t>
            </a:r>
            <a:endParaRPr lang="en-US" dirty="0"/>
          </a:p>
        </p:txBody>
      </p:sp>
      <p:sp>
        <p:nvSpPr>
          <p:cNvPr id="3" name="Content Placeholder 2"/>
          <p:cNvSpPr>
            <a:spLocks noGrp="1"/>
          </p:cNvSpPr>
          <p:nvPr>
            <p:ph idx="1"/>
          </p:nvPr>
        </p:nvSpPr>
        <p:spPr>
          <a:xfrm>
            <a:off x="1030604" y="1874309"/>
            <a:ext cx="10125075" cy="4023360"/>
          </a:xfrm>
        </p:spPr>
        <p:txBody>
          <a:bodyPr>
            <a:normAutofit fontScale="92500" lnSpcReduction="20000"/>
          </a:bodyPr>
          <a:lstStyle/>
          <a:p>
            <a:pPr lvl="1">
              <a:buFont typeface="Wingdings" panose="05000000000000000000" pitchFamily="2" charset="2"/>
              <a:buChar char="§"/>
            </a:pPr>
            <a:r>
              <a:rPr lang="en-US" dirty="0" smtClean="0"/>
              <a:t>OMB Draft Guidance on Evidence Act Open Data Requirements: Agency will need to review and comment </a:t>
            </a:r>
          </a:p>
          <a:p>
            <a:pPr lvl="2">
              <a:buFont typeface="Wingdings" panose="05000000000000000000" pitchFamily="2" charset="2"/>
              <a:buChar char="§"/>
            </a:pPr>
            <a:endParaRPr lang="en-US" dirty="0"/>
          </a:p>
          <a:p>
            <a:pPr lvl="1">
              <a:buFont typeface="Wingdings" panose="05000000000000000000" pitchFamily="2" charset="2"/>
              <a:buChar char="§"/>
            </a:pPr>
            <a:r>
              <a:rPr lang="en-US" dirty="0" smtClean="0"/>
              <a:t>Data Catalog:  Recommend coordinating an enterprise-wide solution</a:t>
            </a:r>
          </a:p>
          <a:p>
            <a:pPr lvl="1">
              <a:buFont typeface="Wingdings" panose="05000000000000000000" pitchFamily="2" charset="2"/>
              <a:buChar char="§"/>
            </a:pPr>
            <a:endParaRPr lang="en-US" dirty="0"/>
          </a:p>
          <a:p>
            <a:pPr lvl="1">
              <a:buFont typeface="Wingdings" panose="05000000000000000000" pitchFamily="2" charset="2"/>
              <a:buChar char="§"/>
            </a:pPr>
            <a:r>
              <a:rPr lang="en-US" dirty="0" smtClean="0"/>
              <a:t>Forrester Research:</a:t>
            </a:r>
          </a:p>
          <a:p>
            <a:pPr lvl="2">
              <a:buFont typeface="Wingdings" panose="05000000000000000000" pitchFamily="2" charset="2"/>
              <a:buChar char="§"/>
            </a:pPr>
            <a:r>
              <a:rPr lang="en-US" dirty="0" smtClean="0"/>
              <a:t>Conducting 8 interviews with executives: 4 on the business side, 4 on the IT side</a:t>
            </a:r>
          </a:p>
          <a:p>
            <a:pPr lvl="2">
              <a:buFont typeface="Wingdings" panose="05000000000000000000" pitchFamily="2" charset="2"/>
              <a:buChar char="§"/>
            </a:pPr>
            <a:r>
              <a:rPr lang="en-US" dirty="0" smtClean="0"/>
              <a:t>Assessing the Data Maturity Assessment</a:t>
            </a:r>
          </a:p>
          <a:p>
            <a:pPr lvl="2">
              <a:buFont typeface="Wingdings" panose="05000000000000000000" pitchFamily="2" charset="2"/>
              <a:buChar char="§"/>
            </a:pPr>
            <a:r>
              <a:rPr lang="en-US" dirty="0" smtClean="0"/>
              <a:t>Designing Survey for Agency Employees, will be administered in-house</a:t>
            </a:r>
          </a:p>
          <a:p>
            <a:pPr lvl="2">
              <a:buFont typeface="Wingdings" panose="05000000000000000000" pitchFamily="2" charset="2"/>
              <a:buChar char="§"/>
            </a:pPr>
            <a:r>
              <a:rPr lang="en-US" dirty="0" smtClean="0"/>
              <a:t>Summary of findings and recommendations for designing an Agency Data Strategy</a:t>
            </a:r>
          </a:p>
          <a:p>
            <a:pPr lvl="2">
              <a:buFont typeface="Wingdings" panose="05000000000000000000" pitchFamily="2" charset="2"/>
              <a:buChar char="§"/>
            </a:pPr>
            <a:endParaRPr lang="en-US" dirty="0"/>
          </a:p>
          <a:p>
            <a:pPr lvl="1">
              <a:buFont typeface="Wingdings" panose="05000000000000000000" pitchFamily="2" charset="2"/>
              <a:buChar char="§"/>
            </a:pPr>
            <a:r>
              <a:rPr lang="en-US" dirty="0" smtClean="0"/>
              <a:t>Evidence Act:</a:t>
            </a:r>
          </a:p>
          <a:p>
            <a:pPr lvl="2">
              <a:buFont typeface="Wingdings" panose="05000000000000000000" pitchFamily="2" charset="2"/>
              <a:buChar char="§"/>
            </a:pPr>
            <a:r>
              <a:rPr lang="en-US" dirty="0" smtClean="0"/>
              <a:t>Interim Learning Agenda in development</a:t>
            </a:r>
          </a:p>
          <a:p>
            <a:pPr lvl="2">
              <a:buFont typeface="Wingdings" panose="05000000000000000000" pitchFamily="2" charset="2"/>
              <a:buChar char="§"/>
            </a:pPr>
            <a:r>
              <a:rPr lang="en-US" dirty="0" smtClean="0"/>
              <a:t>Evaluation Plan for FY 2022 in development</a:t>
            </a:r>
          </a:p>
          <a:p>
            <a:pPr lvl="2">
              <a:buFont typeface="Wingdings" panose="05000000000000000000" pitchFamily="2" charset="2"/>
              <a:buChar char="§"/>
            </a:pPr>
            <a:r>
              <a:rPr lang="en-US" dirty="0" smtClean="0"/>
              <a:t>Interim Capacity Assessment in development</a:t>
            </a:r>
          </a:p>
          <a:p>
            <a:pPr lvl="2">
              <a:buFont typeface="Wingdings" panose="05000000000000000000" pitchFamily="2" charset="2"/>
              <a:buChar char="§"/>
            </a:pPr>
            <a:endParaRPr lang="en-US" dirty="0" smtClean="0"/>
          </a:p>
          <a:p>
            <a:pPr lvl="1">
              <a:buFont typeface="Wingdings" panose="05000000000000000000" pitchFamily="2" charset="2"/>
              <a:buChar char="§"/>
            </a:pPr>
            <a:r>
              <a:rPr lang="en-US" dirty="0" smtClean="0"/>
              <a:t>Data Maturity Assessment: Forrester assessment will determine next steps</a:t>
            </a:r>
            <a:endParaRPr lang="en-US" dirty="0"/>
          </a:p>
          <a:p>
            <a:pPr lvl="1">
              <a:buFont typeface="Wingdings" panose="05000000000000000000" pitchFamily="2" charset="2"/>
              <a:buChar char="§"/>
            </a:pPr>
            <a:endParaRPr lang="en-US" dirty="0" smtClean="0"/>
          </a:p>
          <a:p>
            <a:pPr marL="201168" lvl="1" indent="0">
              <a:buNone/>
            </a:pPr>
            <a:endParaRPr lang="en-US" dirty="0" smtClean="0"/>
          </a:p>
          <a:p>
            <a:pPr lvl="1">
              <a:buFont typeface="Wingdings" panose="05000000000000000000" pitchFamily="2" charset="2"/>
              <a:buChar char="§"/>
            </a:pPr>
            <a:endParaRPr lang="en-US" dirty="0"/>
          </a:p>
          <a:p>
            <a:pPr lvl="1">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fld id="{0FD4EBB0-3BFD-4AD3-8ECE-E476DB9073FE}" type="slidenum">
              <a:rPr lang="en-US" smtClean="0"/>
              <a:t>16</a:t>
            </a:fld>
            <a:endParaRPr lang="en-US"/>
          </a:p>
        </p:txBody>
      </p:sp>
    </p:spTree>
    <p:extLst>
      <p:ext uri="{BB962C8B-B14F-4D97-AF65-F5344CB8AC3E}">
        <p14:creationId xmlns:p14="http://schemas.microsoft.com/office/powerpoint/2010/main" val="2088276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Meetings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  First meeting (11/5/2019</a:t>
            </a:r>
            <a:r>
              <a:rPr lang="en-US" dirty="0" smtClean="0"/>
              <a:t>): We </a:t>
            </a:r>
            <a:r>
              <a:rPr lang="en-US" dirty="0" smtClean="0"/>
              <a:t>provided an overview of the Evidence Act and DGB activities:</a:t>
            </a:r>
          </a:p>
          <a:p>
            <a:pPr lvl="1">
              <a:buFont typeface="Arial" panose="020B0604020202020204" pitchFamily="34" charset="0"/>
              <a:buChar char="•"/>
            </a:pPr>
            <a:r>
              <a:rPr lang="en-US" dirty="0" smtClean="0"/>
              <a:t>Develop an Enterprise Data Strategy and Data Governance</a:t>
            </a:r>
          </a:p>
          <a:p>
            <a:pPr lvl="1">
              <a:buFont typeface="Arial" panose="020B0604020202020204" pitchFamily="34" charset="0"/>
              <a:buChar char="•"/>
            </a:pPr>
            <a:r>
              <a:rPr lang="en-US" dirty="0" smtClean="0"/>
              <a:t>Implement a data maturity assessment</a:t>
            </a:r>
          </a:p>
          <a:p>
            <a:pPr lvl="1">
              <a:buFont typeface="Arial" panose="020B0604020202020204" pitchFamily="34" charset="0"/>
              <a:buChar char="•"/>
            </a:pPr>
            <a:r>
              <a:rPr lang="en-US" dirty="0" smtClean="0"/>
              <a:t>Update and expand the Enterprise Data Inventory (Data Catalog)</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  Second meeting (2/6): </a:t>
            </a:r>
            <a:r>
              <a:rPr lang="en-US" dirty="0" smtClean="0"/>
              <a:t>We</a:t>
            </a:r>
            <a:r>
              <a:rPr lang="en-US" dirty="0" smtClean="0"/>
              <a:t> </a:t>
            </a:r>
            <a:r>
              <a:rPr lang="en-US" dirty="0" smtClean="0"/>
              <a:t>described the data maturity assessment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  Third meeting (4/13/2020):</a:t>
            </a:r>
          </a:p>
          <a:p>
            <a:pPr lvl="1">
              <a:buFont typeface="Arial" panose="020B0604020202020204" pitchFamily="34" charset="0"/>
              <a:buChar char="•"/>
            </a:pPr>
            <a:r>
              <a:rPr lang="en-US" dirty="0" smtClean="0"/>
              <a:t>We described our work with Forrester Research to assist with Enterprise Data Strategy</a:t>
            </a:r>
          </a:p>
          <a:p>
            <a:pPr lvl="1">
              <a:buFont typeface="Arial" panose="020B0604020202020204" pitchFamily="34" charset="0"/>
              <a:buChar char="•"/>
            </a:pPr>
            <a:r>
              <a:rPr lang="en-US" dirty="0" smtClean="0"/>
              <a:t>We </a:t>
            </a:r>
            <a:r>
              <a:rPr lang="en-US" dirty="0" smtClean="0"/>
              <a:t>presented </a:t>
            </a:r>
            <a:r>
              <a:rPr lang="en-US" dirty="0" smtClean="0"/>
              <a:t>on the Agency’s Enterprise Data Inventory, and the need for updates</a:t>
            </a:r>
          </a:p>
          <a:p>
            <a:pPr>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0FD4EBB0-3BFD-4AD3-8ECE-E476DB9073FE}" type="slidenum">
              <a:rPr lang="en-US" smtClean="0"/>
              <a:t>2</a:t>
            </a:fld>
            <a:endParaRPr lang="en-US"/>
          </a:p>
        </p:txBody>
      </p:sp>
    </p:spTree>
    <p:extLst>
      <p:ext uri="{BB962C8B-B14F-4D97-AF65-F5344CB8AC3E}">
        <p14:creationId xmlns:p14="http://schemas.microsoft.com/office/powerpoint/2010/main" val="320527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since Last Meeting</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t>  No </a:t>
            </a:r>
            <a:r>
              <a:rPr lang="en-US" dirty="0" smtClean="0"/>
              <a:t>new OMB guidance related to the Open Data requirements in the Evidence Act:</a:t>
            </a:r>
          </a:p>
          <a:p>
            <a:pPr lvl="1">
              <a:buFont typeface="Arial" panose="020B0604020202020204" pitchFamily="34" charset="0"/>
              <a:buChar char="•"/>
            </a:pPr>
            <a:r>
              <a:rPr lang="en-US" dirty="0" smtClean="0"/>
              <a:t>OMB indicates that draft guidance for agency review is forthcoming</a:t>
            </a:r>
          </a:p>
          <a:p>
            <a:pPr lvl="1">
              <a:buFont typeface="Arial" panose="020B0604020202020204" pitchFamily="34" charset="0"/>
              <a:buChar char="•"/>
            </a:pPr>
            <a:r>
              <a:rPr lang="en-US" dirty="0" smtClean="0"/>
              <a:t>OMB has delayed requirements in the Federal Data Strategy</a:t>
            </a:r>
          </a:p>
          <a:p>
            <a:pPr>
              <a:buFont typeface="Arial" panose="020B0604020202020204" pitchFamily="34" charset="0"/>
              <a:buChar char="•"/>
            </a:pPr>
            <a:r>
              <a:rPr lang="en-US" dirty="0"/>
              <a:t> </a:t>
            </a:r>
            <a:r>
              <a:rPr lang="en-US" dirty="0" smtClean="0"/>
              <a:t> Enterprise Data Inventory: Begun the process of updating information on data assets</a:t>
            </a:r>
          </a:p>
          <a:p>
            <a:pPr>
              <a:buFont typeface="Arial" panose="020B0604020202020204" pitchFamily="34" charset="0"/>
              <a:buChar char="•"/>
            </a:pPr>
            <a:r>
              <a:rPr lang="en-US" dirty="0"/>
              <a:t> </a:t>
            </a:r>
            <a:r>
              <a:rPr lang="en-US" dirty="0" smtClean="0"/>
              <a:t> Data Maturity Assessment: Forrester Research </a:t>
            </a:r>
            <a:r>
              <a:rPr lang="en-US" dirty="0" smtClean="0"/>
              <a:t>assessing </a:t>
            </a:r>
            <a:r>
              <a:rPr lang="en-US" dirty="0" smtClean="0"/>
              <a:t>the Agency Data Maturity Model</a:t>
            </a:r>
          </a:p>
          <a:p>
            <a:pPr>
              <a:buFont typeface="Arial" panose="020B0604020202020204" pitchFamily="34" charset="0"/>
              <a:buChar char="•"/>
            </a:pPr>
            <a:r>
              <a:rPr lang="en-US" dirty="0"/>
              <a:t> </a:t>
            </a:r>
            <a:r>
              <a:rPr lang="en-US" dirty="0" smtClean="0"/>
              <a:t> Data Skills Assessment: Met with </a:t>
            </a:r>
            <a:r>
              <a:rPr lang="en-US" dirty="0" smtClean="0"/>
              <a:t>agency stakeholders</a:t>
            </a:r>
            <a:r>
              <a:rPr lang="en-US" dirty="0" smtClean="0"/>
              <a:t> to </a:t>
            </a:r>
            <a:r>
              <a:rPr lang="en-US" dirty="0" smtClean="0"/>
              <a:t>identify ongoing activities</a:t>
            </a:r>
          </a:p>
          <a:p>
            <a:pPr>
              <a:buFont typeface="Arial" panose="020B0604020202020204" pitchFamily="34" charset="0"/>
              <a:buChar char="•"/>
            </a:pPr>
            <a:r>
              <a:rPr lang="en-US" dirty="0"/>
              <a:t>  </a:t>
            </a:r>
            <a:r>
              <a:rPr lang="en-US" dirty="0" smtClean="0"/>
              <a:t>Enterprise Data Strategy: Working with Forrester Research to develop—more on this later….</a:t>
            </a:r>
          </a:p>
        </p:txBody>
      </p:sp>
      <p:sp>
        <p:nvSpPr>
          <p:cNvPr id="4" name="Slide Number Placeholder 3"/>
          <p:cNvSpPr>
            <a:spLocks noGrp="1"/>
          </p:cNvSpPr>
          <p:nvPr>
            <p:ph type="sldNum" sz="quarter" idx="12"/>
          </p:nvPr>
        </p:nvSpPr>
        <p:spPr/>
        <p:txBody>
          <a:bodyPr/>
          <a:lstStyle/>
          <a:p>
            <a:fld id="{0FD4EBB0-3BFD-4AD3-8ECE-E476DB9073FE}" type="slidenum">
              <a:rPr lang="en-US" smtClean="0"/>
              <a:t>3</a:t>
            </a:fld>
            <a:endParaRPr lang="en-US"/>
          </a:p>
        </p:txBody>
      </p:sp>
    </p:spTree>
    <p:extLst>
      <p:ext uri="{BB962C8B-B14F-4D97-AF65-F5344CB8AC3E}">
        <p14:creationId xmlns:p14="http://schemas.microsoft.com/office/powerpoint/2010/main" val="1899316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Meeting</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   Data Catalog: Seeking </a:t>
            </a:r>
            <a:r>
              <a:rPr lang="en-US" dirty="0"/>
              <a:t>an enterprise solution </a:t>
            </a:r>
            <a:r>
              <a:rPr lang="en-US" dirty="0" smtClean="0"/>
              <a:t>to meet various needs within the agency</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n-US" dirty="0" smtClean="0"/>
              <a:t>   Enterprise Data Warehouse: Foundation for evidence-based decision making</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n-US" dirty="0" smtClean="0"/>
              <a:t>   Forrester Research: Assisting the agency with developing an Enterprise Data </a:t>
            </a:r>
            <a:r>
              <a:rPr lang="en-US" dirty="0" smtClean="0"/>
              <a:t>Strategy</a:t>
            </a:r>
            <a:endParaRPr lang="en-US" dirty="0"/>
          </a:p>
        </p:txBody>
      </p:sp>
      <p:sp>
        <p:nvSpPr>
          <p:cNvPr id="4" name="Slide Number Placeholder 3"/>
          <p:cNvSpPr>
            <a:spLocks noGrp="1"/>
          </p:cNvSpPr>
          <p:nvPr>
            <p:ph type="sldNum" sz="quarter" idx="12"/>
          </p:nvPr>
        </p:nvSpPr>
        <p:spPr/>
        <p:txBody>
          <a:bodyPr/>
          <a:lstStyle/>
          <a:p>
            <a:fld id="{0FD4EBB0-3BFD-4AD3-8ECE-E476DB9073FE}" type="slidenum">
              <a:rPr lang="en-US" smtClean="0"/>
              <a:t>4</a:t>
            </a:fld>
            <a:endParaRPr lang="en-US"/>
          </a:p>
        </p:txBody>
      </p:sp>
    </p:spTree>
    <p:extLst>
      <p:ext uri="{BB962C8B-B14F-4D97-AF65-F5344CB8AC3E}">
        <p14:creationId xmlns:p14="http://schemas.microsoft.com/office/powerpoint/2010/main" val="1472401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Data Catalog</a:t>
            </a:r>
            <a:endParaRPr lang="en-US" dirty="0"/>
          </a:p>
        </p:txBody>
      </p:sp>
      <p:sp>
        <p:nvSpPr>
          <p:cNvPr id="6" name="Text Placeholder 5"/>
          <p:cNvSpPr>
            <a:spLocks noGrp="1"/>
          </p:cNvSpPr>
          <p:nvPr>
            <p:ph type="body" idx="1"/>
          </p:nvPr>
        </p:nvSpPr>
        <p:spPr/>
        <p:txBody>
          <a:bodyPr/>
          <a:lstStyle/>
          <a:p>
            <a:r>
              <a:rPr lang="en-US" dirty="0"/>
              <a:t>Seeking an enterprise solution to meet various needs within the agency</a:t>
            </a:r>
          </a:p>
          <a:p>
            <a:endParaRPr lang="en-US" dirty="0"/>
          </a:p>
        </p:txBody>
      </p:sp>
      <p:sp>
        <p:nvSpPr>
          <p:cNvPr id="4" name="Slide Number Placeholder 3"/>
          <p:cNvSpPr>
            <a:spLocks noGrp="1"/>
          </p:cNvSpPr>
          <p:nvPr>
            <p:ph type="sldNum" sz="quarter" idx="12"/>
          </p:nvPr>
        </p:nvSpPr>
        <p:spPr/>
        <p:txBody>
          <a:bodyPr/>
          <a:lstStyle/>
          <a:p>
            <a:fld id="{0FD4EBB0-3BFD-4AD3-8ECE-E476DB9073FE}" type="slidenum">
              <a:rPr lang="en-US" smtClean="0"/>
              <a:t>5</a:t>
            </a:fld>
            <a:endParaRPr lang="en-US"/>
          </a:p>
        </p:txBody>
      </p:sp>
    </p:spTree>
    <p:extLst>
      <p:ext uri="{BB962C8B-B14F-4D97-AF65-F5344CB8AC3E}">
        <p14:creationId xmlns:p14="http://schemas.microsoft.com/office/powerpoint/2010/main" val="2046262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Catalog</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  Building on the successes of the Enterprise Metadata Repository (EMR), </a:t>
            </a:r>
            <a:r>
              <a:rPr lang="en-US" dirty="0" smtClean="0"/>
              <a:t>we are looking </a:t>
            </a:r>
            <a:r>
              <a:rPr lang="en-US" dirty="0" smtClean="0"/>
              <a:t>to evolve our tooling to support additional features</a:t>
            </a:r>
          </a:p>
          <a:p>
            <a:pPr lvl="1">
              <a:buFont typeface="Arial" panose="020B0604020202020204" pitchFamily="34" charset="0"/>
              <a:buChar char="•"/>
            </a:pPr>
            <a:r>
              <a:rPr lang="en-US" dirty="0" smtClean="0"/>
              <a:t>Data Lineage</a:t>
            </a:r>
          </a:p>
          <a:p>
            <a:pPr lvl="1">
              <a:buFont typeface="Arial" panose="020B0604020202020204" pitchFamily="34" charset="0"/>
              <a:buChar char="•"/>
            </a:pPr>
            <a:r>
              <a:rPr lang="en-US" dirty="0" smtClean="0"/>
              <a:t>Data Profiling</a:t>
            </a:r>
          </a:p>
          <a:p>
            <a:pPr lvl="1">
              <a:buFont typeface="Arial" panose="020B0604020202020204" pitchFamily="34" charset="0"/>
              <a:buChar char="•"/>
            </a:pPr>
            <a:r>
              <a:rPr lang="en-US" dirty="0" smtClean="0"/>
              <a:t>Crowdsourcing Information</a:t>
            </a:r>
          </a:p>
          <a:p>
            <a:pPr lvl="1">
              <a:buFont typeface="Arial" panose="020B0604020202020204" pitchFamily="34" charset="0"/>
              <a:buChar char="•"/>
            </a:pPr>
            <a:r>
              <a:rPr lang="en-US" dirty="0" smtClean="0"/>
              <a:t>More…</a:t>
            </a:r>
          </a:p>
          <a:p>
            <a:pPr>
              <a:buFont typeface="Arial" panose="020B0604020202020204" pitchFamily="34" charset="0"/>
              <a:buChar char="•"/>
            </a:pPr>
            <a:r>
              <a:rPr lang="en-US" dirty="0" smtClean="0"/>
              <a:t>  Asking the DGB to create a new </a:t>
            </a:r>
            <a:r>
              <a:rPr lang="en-US" dirty="0" smtClean="0"/>
              <a:t>workgroup </a:t>
            </a:r>
            <a:r>
              <a:rPr lang="en-US" dirty="0" smtClean="0"/>
              <a:t>whose members would identify and prioritize requirements of the various business areas to help select the best tool to meet agency needs</a:t>
            </a:r>
          </a:p>
          <a:p>
            <a:pPr lvl="1">
              <a:buFont typeface="Arial" panose="020B0604020202020204" pitchFamily="34" charset="0"/>
              <a:buChar char="•"/>
            </a:pPr>
            <a:r>
              <a:rPr lang="en-US" dirty="0" smtClean="0"/>
              <a:t>Strategic alignment</a:t>
            </a:r>
          </a:p>
          <a:p>
            <a:pPr lvl="1">
              <a:buFont typeface="Arial" panose="020B0604020202020204" pitchFamily="34" charset="0"/>
              <a:buChar char="•"/>
            </a:pPr>
            <a:r>
              <a:rPr lang="en-US" dirty="0" smtClean="0"/>
              <a:t>Compliance activities</a:t>
            </a:r>
          </a:p>
          <a:p>
            <a:pPr lvl="1">
              <a:buFont typeface="Arial" panose="020B0604020202020204" pitchFamily="34" charset="0"/>
              <a:buChar char="•"/>
            </a:pPr>
            <a:r>
              <a:rPr lang="en-US" dirty="0" smtClean="0"/>
              <a:t>Establishing and conveying trust and usage of data</a:t>
            </a:r>
          </a:p>
          <a:p>
            <a:pPr lvl="1">
              <a:buFont typeface="Arial" panose="020B0604020202020204" pitchFamily="34" charset="0"/>
              <a:buChar char="•"/>
            </a:pPr>
            <a:r>
              <a:rPr lang="en-US" dirty="0" smtClean="0"/>
              <a:t>More…</a:t>
            </a:r>
            <a:endParaRPr lang="en-US" dirty="0"/>
          </a:p>
        </p:txBody>
      </p:sp>
      <p:sp>
        <p:nvSpPr>
          <p:cNvPr id="4" name="Slide Number Placeholder 3"/>
          <p:cNvSpPr>
            <a:spLocks noGrp="1"/>
          </p:cNvSpPr>
          <p:nvPr>
            <p:ph type="sldNum" sz="quarter" idx="12"/>
          </p:nvPr>
        </p:nvSpPr>
        <p:spPr/>
        <p:txBody>
          <a:bodyPr/>
          <a:lstStyle/>
          <a:p>
            <a:fld id="{0FD4EBB0-3BFD-4AD3-8ECE-E476DB9073FE}" type="slidenum">
              <a:rPr lang="en-US" smtClean="0"/>
              <a:t>6</a:t>
            </a:fld>
            <a:endParaRPr lang="en-US"/>
          </a:p>
        </p:txBody>
      </p:sp>
    </p:spTree>
    <p:extLst>
      <p:ext uri="{BB962C8B-B14F-4D97-AF65-F5344CB8AC3E}">
        <p14:creationId xmlns:p14="http://schemas.microsoft.com/office/powerpoint/2010/main" val="779526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Enterprise Data Warehouse (EDW)</a:t>
            </a:r>
            <a:endParaRPr lang="en-US" dirty="0"/>
          </a:p>
        </p:txBody>
      </p:sp>
      <p:sp>
        <p:nvSpPr>
          <p:cNvPr id="6" name="Text Placeholder 5"/>
          <p:cNvSpPr>
            <a:spLocks noGrp="1"/>
          </p:cNvSpPr>
          <p:nvPr>
            <p:ph type="body" idx="1"/>
          </p:nvPr>
        </p:nvSpPr>
        <p:spPr/>
        <p:txBody>
          <a:bodyPr/>
          <a:lstStyle/>
          <a:p>
            <a:r>
              <a:rPr lang="en-US" dirty="0"/>
              <a:t>Foundation for evidence-based decision making</a:t>
            </a:r>
          </a:p>
          <a:p>
            <a:endParaRPr lang="en-US" dirty="0"/>
          </a:p>
        </p:txBody>
      </p:sp>
      <p:sp>
        <p:nvSpPr>
          <p:cNvPr id="4" name="Slide Number Placeholder 3"/>
          <p:cNvSpPr>
            <a:spLocks noGrp="1"/>
          </p:cNvSpPr>
          <p:nvPr>
            <p:ph type="sldNum" sz="quarter" idx="12"/>
          </p:nvPr>
        </p:nvSpPr>
        <p:spPr/>
        <p:txBody>
          <a:bodyPr/>
          <a:lstStyle/>
          <a:p>
            <a:fld id="{0FD4EBB0-3BFD-4AD3-8ECE-E476DB9073FE}" type="slidenum">
              <a:rPr lang="en-US" smtClean="0"/>
              <a:t>7</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7682" y="5264903"/>
            <a:ext cx="2167614" cy="918481"/>
          </a:xfrm>
          <a:prstGeom prst="rect">
            <a:avLst/>
          </a:prstGeom>
        </p:spPr>
      </p:pic>
    </p:spTree>
    <p:extLst>
      <p:ext uri="{BB962C8B-B14F-4D97-AF65-F5344CB8AC3E}">
        <p14:creationId xmlns:p14="http://schemas.microsoft.com/office/powerpoint/2010/main" val="1994189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Data Warehouse</a:t>
            </a:r>
            <a:endParaRPr lang="en-US" dirty="0"/>
          </a:p>
        </p:txBody>
      </p:sp>
      <p:sp>
        <p:nvSpPr>
          <p:cNvPr id="4" name="Slide Number Placeholder 3"/>
          <p:cNvSpPr>
            <a:spLocks noGrp="1"/>
          </p:cNvSpPr>
          <p:nvPr>
            <p:ph type="sldNum" sz="quarter" idx="12"/>
          </p:nvPr>
        </p:nvSpPr>
        <p:spPr/>
        <p:txBody>
          <a:bodyPr/>
          <a:lstStyle/>
          <a:p>
            <a:fld id="{0FD4EBB0-3BFD-4AD3-8ECE-E476DB9073FE}" type="slidenum">
              <a:rPr lang="en-US" smtClean="0"/>
              <a:t>8</a:t>
            </a:fld>
            <a:endParaRPr lang="en-US"/>
          </a:p>
        </p:txBody>
      </p:sp>
      <p:sp>
        <p:nvSpPr>
          <p:cNvPr id="5" name="Content Placeholder 4"/>
          <p:cNvSpPr>
            <a:spLocks noGrp="1"/>
          </p:cNvSpPr>
          <p:nvPr>
            <p:ph idx="1"/>
          </p:nvPr>
        </p:nvSpPr>
        <p:spPr/>
        <p:txBody>
          <a:bodyPr>
            <a:normAutofit lnSpcReduction="10000"/>
          </a:bodyPr>
          <a:lstStyle/>
          <a:p>
            <a:pPr marL="0" indent="0">
              <a:buNone/>
            </a:pPr>
            <a:r>
              <a:rPr lang="en-US" sz="2600" dirty="0"/>
              <a:t>The foundation of enterprise Management Information(MI)/ Business Intelligence (BI) and Advanced Data Analytics at the agency. </a:t>
            </a:r>
            <a:endParaRPr lang="en-US" sz="2600" dirty="0" smtClean="0"/>
          </a:p>
          <a:p>
            <a:pPr marL="0" indent="0">
              <a:buNone/>
            </a:pPr>
            <a:r>
              <a:rPr lang="en-US" sz="2600" dirty="0" smtClean="0"/>
              <a:t>it </a:t>
            </a:r>
            <a:r>
              <a:rPr lang="en-US" sz="2600" dirty="0"/>
              <a:t>provides…</a:t>
            </a:r>
          </a:p>
          <a:p>
            <a:pPr lvl="1">
              <a:spcBef>
                <a:spcPts val="600"/>
              </a:spcBef>
              <a:buFont typeface="Arial" panose="020B0604020202020204" pitchFamily="34" charset="0"/>
              <a:buChar char="•"/>
            </a:pPr>
            <a:r>
              <a:rPr lang="en-US" sz="2200" b="1" dirty="0" smtClean="0"/>
              <a:t>Access </a:t>
            </a:r>
            <a:r>
              <a:rPr lang="en-US" sz="2200" b="1" dirty="0"/>
              <a:t>to consolidated enterprise data </a:t>
            </a:r>
            <a:r>
              <a:rPr lang="en-US" sz="2200" dirty="0"/>
              <a:t>enabling more efficient and consistent decision-making, and optimization of business processes</a:t>
            </a:r>
            <a:r>
              <a:rPr lang="en-US" sz="2200" dirty="0" smtClean="0"/>
              <a:t>. </a:t>
            </a:r>
            <a:endParaRPr lang="en-US" sz="2200" dirty="0"/>
          </a:p>
          <a:p>
            <a:pPr lvl="1">
              <a:spcBef>
                <a:spcPts val="600"/>
              </a:spcBef>
              <a:buFont typeface="Arial" panose="020B0604020202020204" pitchFamily="34" charset="0"/>
              <a:buChar char="•"/>
            </a:pPr>
            <a:r>
              <a:rPr lang="en-US" sz="2200" dirty="0"/>
              <a:t>A </a:t>
            </a:r>
            <a:r>
              <a:rPr lang="en-US" sz="2200" b="1" dirty="0"/>
              <a:t>robust platform </a:t>
            </a:r>
            <a:r>
              <a:rPr lang="en-US" sz="2200" dirty="0"/>
              <a:t>to enable the development of traditional MI/BI database applications, workload management applications, and enterprise BI reporting capabilities. </a:t>
            </a:r>
          </a:p>
          <a:p>
            <a:pPr lvl="1">
              <a:spcBef>
                <a:spcPts val="600"/>
              </a:spcBef>
              <a:buFont typeface="Arial" panose="020B0604020202020204" pitchFamily="34" charset="0"/>
              <a:buChar char="•"/>
            </a:pPr>
            <a:r>
              <a:rPr lang="en-US" sz="2200" b="1" dirty="0"/>
              <a:t>Innovative capabilities </a:t>
            </a:r>
            <a:r>
              <a:rPr lang="en-US" sz="2200" dirty="0"/>
              <a:t>in support of real-time decision making, business process improvement, and fully automated actions. </a:t>
            </a:r>
          </a:p>
          <a:p>
            <a:pPr lvl="1">
              <a:spcBef>
                <a:spcPts val="600"/>
              </a:spcBef>
              <a:buFont typeface="Arial" panose="020B0604020202020204" pitchFamily="34" charset="0"/>
              <a:buChar char="•"/>
            </a:pPr>
            <a:r>
              <a:rPr lang="en-US" sz="2200" dirty="0"/>
              <a:t>A </a:t>
            </a:r>
            <a:r>
              <a:rPr lang="en-US" sz="2200" b="1" dirty="0"/>
              <a:t>collaborative team-based, enterprise-approach </a:t>
            </a:r>
            <a:r>
              <a:rPr lang="en-US" sz="2200" dirty="0"/>
              <a:t>to data preparation and analytics. </a:t>
            </a:r>
          </a:p>
          <a:p>
            <a:endParaRPr lang="en-US" dirty="0"/>
          </a:p>
          <a:p>
            <a:endParaRPr lang="en-US" dirty="0"/>
          </a:p>
        </p:txBody>
      </p:sp>
    </p:spTree>
    <p:extLst>
      <p:ext uri="{BB962C8B-B14F-4D97-AF65-F5344CB8AC3E}">
        <p14:creationId xmlns:p14="http://schemas.microsoft.com/office/powerpoint/2010/main" val="289117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EDW Evolution</a:t>
            </a:r>
            <a:endParaRPr lang="en-US" dirty="0"/>
          </a:p>
        </p:txBody>
      </p:sp>
      <p:sp>
        <p:nvSpPr>
          <p:cNvPr id="4" name="Slide Number Placeholder 3"/>
          <p:cNvSpPr>
            <a:spLocks noGrp="1"/>
          </p:cNvSpPr>
          <p:nvPr>
            <p:ph type="sldNum" sz="quarter" idx="12"/>
          </p:nvPr>
        </p:nvSpPr>
        <p:spPr/>
        <p:txBody>
          <a:bodyPr/>
          <a:lstStyle/>
          <a:p>
            <a:fld id="{0FD4EBB0-3BFD-4AD3-8ECE-E476DB9073FE}" type="slidenum">
              <a:rPr lang="en-US" smtClean="0"/>
              <a:t>9</a:t>
            </a:fld>
            <a:endParaRPr lang="en-US"/>
          </a:p>
        </p:txBody>
      </p:sp>
      <p:sp>
        <p:nvSpPr>
          <p:cNvPr id="5" name="Content Placeholder 4"/>
          <p:cNvSpPr>
            <a:spLocks noGrp="1"/>
          </p:cNvSpPr>
          <p:nvPr>
            <p:ph idx="1"/>
          </p:nvPr>
        </p:nvSpPr>
        <p:spPr>
          <a:xfrm>
            <a:off x="1105993" y="1889279"/>
            <a:ext cx="10310944" cy="4703112"/>
          </a:xfrm>
        </p:spPr>
        <p:txBody>
          <a:bodyPr>
            <a:normAutofit fontScale="92500" lnSpcReduction="20000"/>
          </a:bodyPr>
          <a:lstStyle/>
          <a:p>
            <a:pPr lvl="1">
              <a:spcBef>
                <a:spcPts val="1200"/>
              </a:spcBef>
              <a:buFont typeface="Arial" panose="020B0604020202020204" pitchFamily="34" charset="0"/>
              <a:buChar char="•"/>
            </a:pPr>
            <a:r>
              <a:rPr lang="en-US" sz="2400" dirty="0" smtClean="0"/>
              <a:t>Since FY17 we have followed a Product Investment Approach to increase the value and effectiveness of EDW offerings.</a:t>
            </a:r>
          </a:p>
          <a:p>
            <a:pPr lvl="3">
              <a:spcBef>
                <a:spcPts val="1200"/>
              </a:spcBef>
              <a:buFont typeface="Arial" panose="020B0604020202020204" pitchFamily="34" charset="0"/>
              <a:buChar char="•"/>
            </a:pPr>
            <a:r>
              <a:rPr lang="en-US" sz="2000" dirty="0" smtClean="0"/>
              <a:t>Perform iterative Customer Discovery through interviews and surveys to elicit feedback. Collaborate with the User Experience Group (UXG) to develop Personas so we remain mindful of who we are designing for. </a:t>
            </a:r>
          </a:p>
          <a:p>
            <a:pPr lvl="3">
              <a:spcBef>
                <a:spcPts val="1200"/>
              </a:spcBef>
              <a:buFont typeface="Arial" panose="020B0604020202020204" pitchFamily="34" charset="0"/>
              <a:buChar char="•"/>
            </a:pPr>
            <a:r>
              <a:rPr lang="en-US" sz="2000" dirty="0"/>
              <a:t>Perform iterative Product Discovery, keeping an enterprise mindset, </a:t>
            </a:r>
            <a:r>
              <a:rPr lang="en-US" sz="2000" dirty="0" smtClean="0"/>
              <a:t>and work to anticipate </a:t>
            </a:r>
            <a:r>
              <a:rPr lang="en-US" sz="2000" dirty="0"/>
              <a:t>the needs of the business.</a:t>
            </a:r>
          </a:p>
          <a:p>
            <a:pPr lvl="1">
              <a:spcBef>
                <a:spcPts val="1200"/>
              </a:spcBef>
              <a:buFont typeface="Arial" panose="020B0604020202020204" pitchFamily="34" charset="0"/>
              <a:buChar char="•"/>
            </a:pPr>
            <a:r>
              <a:rPr lang="en-US" sz="2400" dirty="0" smtClean="0"/>
              <a:t>Recognize that the enterprise is made up of heterogeneous users</a:t>
            </a:r>
            <a:r>
              <a:rPr lang="en-US" sz="2400" dirty="0"/>
              <a:t>, with varying levels of technical acumen, </a:t>
            </a:r>
            <a:r>
              <a:rPr lang="en-US" sz="2400" dirty="0" smtClean="0"/>
              <a:t>data literacy, tool savvy, and </a:t>
            </a:r>
            <a:r>
              <a:rPr lang="en-US" sz="2400" dirty="0"/>
              <a:t>cross-domain </a:t>
            </a:r>
            <a:r>
              <a:rPr lang="en-US" sz="2400" dirty="0" smtClean="0"/>
              <a:t>knowledge. Continue to expand our target market and radiate out to new user groups with data, capabilities, and support to empower them to own and use their data asset. </a:t>
            </a:r>
          </a:p>
          <a:p>
            <a:pPr lvl="1">
              <a:spcBef>
                <a:spcPts val="1200"/>
              </a:spcBef>
              <a:buFont typeface="Arial" panose="020B0604020202020204" pitchFamily="34" charset="0"/>
              <a:buChar char="•"/>
            </a:pPr>
            <a:r>
              <a:rPr lang="en-US" sz="2400" dirty="0" smtClean="0"/>
              <a:t>Foster </a:t>
            </a:r>
            <a:r>
              <a:rPr lang="en-US" sz="2400" dirty="0"/>
              <a:t>a collaborative culture </a:t>
            </a:r>
            <a:r>
              <a:rPr lang="en-US" sz="2400" dirty="0" smtClean="0"/>
              <a:t>by holding the business </a:t>
            </a:r>
            <a:r>
              <a:rPr lang="en-US" sz="2400" dirty="0"/>
              <a:t>information of the organization and </a:t>
            </a:r>
            <a:r>
              <a:rPr lang="en-US" sz="2400" dirty="0" smtClean="0"/>
              <a:t>making </a:t>
            </a:r>
            <a:r>
              <a:rPr lang="en-US" sz="2400" dirty="0"/>
              <a:t>it accessible across the </a:t>
            </a:r>
            <a:r>
              <a:rPr lang="en-US" sz="2400" dirty="0" smtClean="0"/>
              <a:t>enterprise. </a:t>
            </a:r>
            <a:endParaRPr lang="en-US" sz="2400" dirty="0" smtClean="0"/>
          </a:p>
          <a:p>
            <a:pPr lvl="1">
              <a:spcBef>
                <a:spcPts val="1200"/>
              </a:spcBef>
              <a:buFont typeface="Arial" panose="020B0604020202020204" pitchFamily="34" charset="0"/>
              <a:buChar char="•"/>
            </a:pPr>
            <a:r>
              <a:rPr lang="en-US" sz="2400" dirty="0" smtClean="0"/>
              <a:t>Follow </a:t>
            </a:r>
            <a:r>
              <a:rPr lang="en-US" sz="2400" dirty="0" smtClean="0"/>
              <a:t>policies and standards set </a:t>
            </a:r>
            <a:r>
              <a:rPr lang="en-US" sz="2400" dirty="0"/>
              <a:t>by this Data Governance Board.  </a:t>
            </a:r>
          </a:p>
          <a:p>
            <a:pPr lvl="1">
              <a:spcBef>
                <a:spcPts val="1200"/>
              </a:spcBef>
              <a:buFont typeface="Arial" panose="020B0604020202020204" pitchFamily="34" charset="0"/>
              <a:buChar char="•"/>
            </a:pPr>
            <a:endParaRPr lang="en-US" sz="2400" dirty="0"/>
          </a:p>
          <a:p>
            <a:pPr lvl="1">
              <a:spcBef>
                <a:spcPts val="1200"/>
              </a:spcBef>
              <a:buFont typeface="Arial" panose="020B0604020202020204" pitchFamily="34" charset="0"/>
              <a:buChar char="•"/>
            </a:pPr>
            <a:endParaRPr lang="en-US" sz="2400" dirty="0" smtClean="0"/>
          </a:p>
          <a:p>
            <a:pPr lvl="1">
              <a:spcBef>
                <a:spcPts val="1200"/>
              </a:spcBef>
              <a:buFont typeface="Arial" panose="020B0604020202020204" pitchFamily="34" charset="0"/>
              <a:buChar char="•"/>
            </a:pPr>
            <a:endParaRPr lang="en-US" sz="2200" dirty="0"/>
          </a:p>
          <a:p>
            <a:pPr lvl="1">
              <a:spcBef>
                <a:spcPts val="1200"/>
              </a:spcBef>
            </a:pPr>
            <a:endParaRPr lang="en-US" dirty="0"/>
          </a:p>
          <a:p>
            <a:pPr lvl="1">
              <a:spcBef>
                <a:spcPts val="1200"/>
              </a:spcBef>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1041" y="178229"/>
            <a:ext cx="2533581" cy="1310937"/>
          </a:xfrm>
          <a:prstGeom prst="rect">
            <a:avLst/>
          </a:prstGeom>
        </p:spPr>
      </p:pic>
    </p:spTree>
    <p:extLst>
      <p:ext uri="{BB962C8B-B14F-4D97-AF65-F5344CB8AC3E}">
        <p14:creationId xmlns:p14="http://schemas.microsoft.com/office/powerpoint/2010/main" val="137557118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1299</TotalTime>
  <Words>1194</Words>
  <Application>Microsoft Office PowerPoint</Application>
  <PresentationFormat>Widescreen</PresentationFormat>
  <Paragraphs>128</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MV Boli</vt:lpstr>
      <vt:lpstr>Wingdings</vt:lpstr>
      <vt:lpstr>Retrospect</vt:lpstr>
      <vt:lpstr>Foundations for Evidence-Based  Policymaking Act [Evidence Act] &amp;  the Federal Data Strategy 2020 Action Plan</vt:lpstr>
      <vt:lpstr>Prior Meetings</vt:lpstr>
      <vt:lpstr>Progress since Last Meeting</vt:lpstr>
      <vt:lpstr>Today’s Meeting</vt:lpstr>
      <vt:lpstr>Data Catalog</vt:lpstr>
      <vt:lpstr>Data Catalog</vt:lpstr>
      <vt:lpstr>Enterprise Data Warehouse (EDW)</vt:lpstr>
      <vt:lpstr>Enterprise Data Warehouse</vt:lpstr>
      <vt:lpstr>EDW Evolution</vt:lpstr>
      <vt:lpstr>Technical Highlights</vt:lpstr>
      <vt:lpstr>Key Accomplishments to Date</vt:lpstr>
      <vt:lpstr>Future Looking</vt:lpstr>
      <vt:lpstr>Forrester Research</vt:lpstr>
      <vt:lpstr>PowerPoint Presentation</vt:lpstr>
      <vt:lpstr>PowerPoint Presentation</vt:lpstr>
      <vt:lpstr>Recap and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for  Evidence-Based Policymaking Act [EBPA] &amp;  the Federal Data Strategy 2020 Action Plan</dc:title>
  <dc:creator>Garcia Home</dc:creator>
  <cp:lastModifiedBy>Weathers, Robert</cp:lastModifiedBy>
  <cp:revision>52</cp:revision>
  <dcterms:created xsi:type="dcterms:W3CDTF">2020-03-23T05:54:16Z</dcterms:created>
  <dcterms:modified xsi:type="dcterms:W3CDTF">2020-06-23T20:52:34Z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1909051300</vt:i4>
  </property>
  <property fmtid="{D5CDD505-2E9C-101B-9397-08002B2CF9AE}" pid="3" name="_NewReviewCycle">
    <vt:lpwstr/>
  </property>
  <property fmtid="{D5CDD505-2E9C-101B-9397-08002B2CF9AE}" pid="4" name="_EmailSubject">
    <vt:lpwstr>Presenter/Moderator Code and PowerPoint Slide Shell</vt:lpwstr>
  </property>
  <property fmtid="{D5CDD505-2E9C-101B-9397-08002B2CF9AE}" pid="5" name="_AuthorEmail">
    <vt:lpwstr>Heather.LaVoie@ssa.gov</vt:lpwstr>
  </property>
  <property fmtid="{D5CDD505-2E9C-101B-9397-08002B2CF9AE}" pid="6" name="_AuthorEmailDisplayName">
    <vt:lpwstr>LaVoie, Heather</vt:lpwstr>
  </property>
  <property fmtid="{D5CDD505-2E9C-101B-9397-08002B2CF9AE}" pid="7" name="_PreviousAdHocReviewCycleID">
    <vt:i4>833145698</vt:i4>
  </property>
</Properties>
</file>