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omments/modernComment_113_B2AD016D.xml" ContentType="application/vnd.ms-powerpoint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6" r:id="rId6"/>
    <p:sldMasterId id="2147483700" r:id="rId7"/>
    <p:sldMasterId id="2147483730" r:id="rId8"/>
  </p:sldMasterIdLst>
  <p:notesMasterIdLst>
    <p:notesMasterId r:id="rId40"/>
  </p:notesMasterIdLst>
  <p:sldIdLst>
    <p:sldId id="256" r:id="rId9"/>
    <p:sldId id="276" r:id="rId10"/>
    <p:sldId id="275" r:id="rId11"/>
    <p:sldId id="277" r:id="rId12"/>
    <p:sldId id="278" r:id="rId13"/>
    <p:sldId id="262" r:id="rId14"/>
    <p:sldId id="313" r:id="rId15"/>
    <p:sldId id="763" r:id="rId16"/>
    <p:sldId id="764" r:id="rId17"/>
    <p:sldId id="311" r:id="rId18"/>
    <p:sldId id="312" r:id="rId19"/>
    <p:sldId id="765" r:id="rId20"/>
    <p:sldId id="766" r:id="rId21"/>
    <p:sldId id="767" r:id="rId22"/>
    <p:sldId id="821" r:id="rId23"/>
    <p:sldId id="822" r:id="rId24"/>
    <p:sldId id="823" r:id="rId25"/>
    <p:sldId id="824" r:id="rId26"/>
    <p:sldId id="825" r:id="rId27"/>
    <p:sldId id="828" r:id="rId28"/>
    <p:sldId id="826" r:id="rId29"/>
    <p:sldId id="827" r:id="rId30"/>
    <p:sldId id="829" r:id="rId31"/>
    <p:sldId id="830" r:id="rId32"/>
    <p:sldId id="831" r:id="rId33"/>
    <p:sldId id="832" r:id="rId34"/>
    <p:sldId id="269" r:id="rId35"/>
    <p:sldId id="271" r:id="rId36"/>
    <p:sldId id="272" r:id="rId37"/>
    <p:sldId id="273" r:id="rId38"/>
    <p:sldId id="27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14AF62-AAF0-3472-91E4-4DA86C5B2971}" name="Dailey, Camille" initials="DC" userId="S::camille.dailey@ssa.gov::cbd07edd-36bd-424c-940e-8590d3be43a1" providerId="AD"/>
  <p188:author id="{80CACA6C-48E8-D442-43B8-80A4D579E815}" name="Chenoweth, Megan" initials="CM" userId="S::Megan.Chenoweth@ssa.gov::fd31df1c-e283-4ed8-bf0a-37d19593c285" providerId="AD"/>
  <p188:author id="{9FB97DC6-1DE2-DF32-6A1D-6C0F7CD0BF66}" name="Nicole Williams" initials="NW" userId="S::Nicole.Williams@ssa.gov::6b7e68a8-8a88-4f96-a1b2-83599ba94f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FFFFF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045D4-5792-48B9-825E-92CC8EC3C528}" v="119" vWet="121" dt="2023-11-22T14:30:13.623"/>
    <p1510:client id="{494AE045-C7E0-4D7C-9C0C-B16B32B40FA0}" v="1525" dt="2023-11-22T14:51:51.359"/>
    <p1510:client id="{51B6071E-73F7-45CF-8B1B-68B96EEA5FFD}" v="1" dt="2023-11-22T15:00:19.269"/>
    <p1510:client id="{A0BE6DF0-9B96-05A5-6D87-8B1E7E02070A}" v="125" dt="2023-11-22T15:04:30.852"/>
    <p1510:client id="{DC844085-8C81-B72A-0799-3F14218CFEFF}" v="236" dt="2023-11-22T14:23:54.001"/>
    <p1510:client id="{FD97A83D-43E3-2B4F-8FAA-BECE0C7A0A6C}" v="1" dt="2023-11-22T14:52:55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comments/modernComment_113_B2AD01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1B8804-6720-4CC3-830B-F09C05DE3A16}" authorId="{9FB97DC6-1DE2-DF32-6A1D-6C0F7CD0BF66}" status="resolved" created="2023-11-22T14:08:46.44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97682541" sldId="275"/>
      <ac:spMk id="8" creationId="{C2FFFBF4-6162-49D3-AFE7-1B944CEFD29B}"/>
    </ac:deMkLst>
    <p188:replyLst>
      <p188:reply id="{C69F8C72-A412-477C-95AB-7BF8C9F732C7}" authorId="{80CACA6C-48E8-D442-43B8-80A4D579E815}" created="2023-11-22T14:10:46.387">
        <p188:txBody>
          <a:bodyPr/>
          <a:lstStyle/>
          <a:p>
            <a:r>
              <a:rPr lang="en-US"/>
              <a:t>Nope
</a:t>
            </a:r>
          </a:p>
        </p188:txBody>
      </p188:reply>
    </p188:replyLst>
    <p188:txBody>
      <a:bodyPr/>
      <a:lstStyle/>
      <a:p>
        <a:r>
          <a:rPr lang="en-US"/>
          <a:t>Doesn’t this need to have bsowelcome at the end?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77633-CE45-4938-A9C8-67BA9BF52D1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759DD-3CD4-470C-BF0E-5BAC11030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2">
                    <a:lumMod val="50000"/>
                  </a:schemeClr>
                </a:solidFill>
                <a:latin typeface="+mn-lt"/>
              </a:rPr>
              <a:t>Request access to any service requires preauthorization from your employer. If access is requested, your employer will be notified via first class mail, usually within 2 weeks. The notice will include an activation code which is needed to activate your request.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759DD-3CD4-470C-BF0E-5BAC110309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488260"/>
            <a:ext cx="12192000" cy="109728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02" y="4966246"/>
            <a:ext cx="4190597" cy="1257878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3903133" cy="1765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0" y="1811867"/>
            <a:ext cx="3903133" cy="1642526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8288866" y="0"/>
            <a:ext cx="3903132" cy="1765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288866" y="1811867"/>
            <a:ext cx="3903133" cy="1642527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4"/>
          </p:nvPr>
        </p:nvSpPr>
        <p:spPr>
          <a:xfrm>
            <a:off x="3962400" y="1"/>
            <a:ext cx="4267200" cy="345439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68" y="3498748"/>
            <a:ext cx="12198367" cy="658377"/>
          </a:xfrm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90992"/>
            <a:ext cx="8534400" cy="38716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Helvetica" panose="020B0504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64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3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6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C656-6F48-4F90-817F-DD1F227F4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230C3-AED9-47F1-A0C6-536DF276E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C3FE-1B32-4B82-8F40-D3419A5E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A5F77-A35F-4E99-B200-2719DFBC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34D5C-D7A5-481E-936A-C3FAA845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47104"/>
            <a:ext cx="12192000" cy="310896"/>
          </a:xfrm>
          <a:prstGeom prst="rect">
            <a:avLst/>
          </a:prstGeom>
          <a:solidFill>
            <a:srgbClr val="00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64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2999"/>
            <a:ext cx="12192000" cy="1670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65008"/>
            <a:ext cx="12192000" cy="8182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2627313"/>
            <a:ext cx="12192000" cy="21415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545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5818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3328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525930" y="1560420"/>
            <a:ext cx="11152095" cy="3863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79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9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92656"/>
            <a:ext cx="12192000" cy="11140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2312988"/>
            <a:ext cx="12192000" cy="3281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510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051984" y="1533526"/>
            <a:ext cx="4995333" cy="3863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6299326" y="1560420"/>
            <a:ext cx="4995333" cy="3863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85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074F-DE40-44FC-BF03-66C03F0D01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D878-E6AD-4DBF-8C97-F4D5000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368" y="5417451"/>
            <a:ext cx="12198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A5C"/>
                </a:solidFill>
                <a:latin typeface="Helvetica" panose="020B0504020202030204" pitchFamily="34" charset="0"/>
              </a:rPr>
              <a:t>SocialSecurity.gov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4020202030204" pitchFamily="34" charset="0"/>
              </a:rPr>
              <a:t>Estimate your benefits • Open a </a:t>
            </a:r>
            <a:r>
              <a:rPr lang="en-US" sz="1400" i="1">
                <a:solidFill>
                  <a:srgbClr val="D12229"/>
                </a:solidFill>
                <a:latin typeface="Georgia" panose="02040502050405020303" pitchFamily="18" charset="0"/>
              </a:rPr>
              <a:t>my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>
                <a:solidFill>
                  <a:srgbClr val="0054A6"/>
                </a:solidFill>
                <a:latin typeface="Georgia" panose="02040502050405020303" pitchFamily="18" charset="0"/>
              </a:rPr>
              <a:t>Social Security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4020202030204" pitchFamily="34" charset="0"/>
              </a:rPr>
              <a:t>account • Apply online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18" y="2386016"/>
            <a:ext cx="6949365" cy="20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86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1035" y="2367547"/>
            <a:ext cx="10515600" cy="1325563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2192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85626"/>
            <a:ext cx="12192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62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2233"/>
            <a:ext cx="10515600" cy="1226916"/>
          </a:xfrm>
        </p:spPr>
        <p:txBody>
          <a:bodyPr anchor="ctr"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9150"/>
            <a:ext cx="10515600" cy="3397171"/>
          </a:xfrm>
        </p:spPr>
        <p:txBody>
          <a:bodyPr/>
          <a:lstStyle>
            <a:lvl1pPr>
              <a:defRPr>
                <a:solidFill>
                  <a:srgbClr val="002A5C"/>
                </a:solidFill>
                <a:latin typeface="+mn-lt"/>
              </a:defRPr>
            </a:lvl1pPr>
            <a:lvl2pPr>
              <a:defRPr>
                <a:solidFill>
                  <a:srgbClr val="002A5C"/>
                </a:solidFill>
                <a:latin typeface="+mn-lt"/>
              </a:defRPr>
            </a:lvl2pPr>
            <a:lvl3pPr>
              <a:defRPr>
                <a:solidFill>
                  <a:srgbClr val="002A5C"/>
                </a:solidFill>
                <a:latin typeface="+mn-lt"/>
              </a:defRPr>
            </a:lvl3pPr>
            <a:lvl4pPr>
              <a:defRPr>
                <a:solidFill>
                  <a:srgbClr val="002A5C"/>
                </a:solidFill>
                <a:latin typeface="+mn-lt"/>
              </a:defRPr>
            </a:lvl4pPr>
            <a:lvl5pPr>
              <a:defRPr>
                <a:solidFill>
                  <a:srgbClr val="002A5C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68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2233"/>
            <a:ext cx="10515600" cy="1226916"/>
          </a:xfrm>
        </p:spPr>
        <p:txBody>
          <a:bodyPr anchor="ctr"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09150"/>
            <a:ext cx="3302643" cy="3397171"/>
          </a:xfrm>
        </p:spPr>
        <p:txBody>
          <a:bodyPr>
            <a:noAutofit/>
          </a:bodyPr>
          <a:lstStyle>
            <a:lvl1pPr>
              <a:defRPr sz="1800">
                <a:solidFill>
                  <a:srgbClr val="002A5C"/>
                </a:solidFill>
                <a:latin typeface="+mn-lt"/>
              </a:defRPr>
            </a:lvl1pPr>
            <a:lvl2pPr>
              <a:defRPr sz="1800">
                <a:solidFill>
                  <a:srgbClr val="002A5C"/>
                </a:solidFill>
                <a:latin typeface="+mn-lt"/>
              </a:defRPr>
            </a:lvl2pPr>
            <a:lvl3pPr>
              <a:defRPr sz="1800">
                <a:solidFill>
                  <a:srgbClr val="002A5C"/>
                </a:solidFill>
                <a:latin typeface="+mn-lt"/>
              </a:defRPr>
            </a:lvl3pPr>
            <a:lvl4pPr>
              <a:defRPr sz="1800">
                <a:solidFill>
                  <a:srgbClr val="002A5C"/>
                </a:solidFill>
                <a:latin typeface="+mn-lt"/>
              </a:defRPr>
            </a:lvl4pPr>
            <a:lvl5pPr>
              <a:defRPr sz="1800">
                <a:solidFill>
                  <a:srgbClr val="002A5C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29074F-DE40-44FC-BF03-66C03F0D01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2DD878-E6AD-4DBF-8C97-F4D5000A01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444680" y="2309149"/>
            <a:ext cx="3302643" cy="3397171"/>
          </a:xfrm>
        </p:spPr>
        <p:txBody>
          <a:bodyPr>
            <a:noAutofit/>
          </a:bodyPr>
          <a:lstStyle>
            <a:lvl1pPr>
              <a:defRPr sz="1800">
                <a:solidFill>
                  <a:srgbClr val="002A5C"/>
                </a:solidFill>
                <a:latin typeface="+mn-lt"/>
              </a:defRPr>
            </a:lvl1pPr>
            <a:lvl2pPr>
              <a:defRPr sz="1800">
                <a:solidFill>
                  <a:srgbClr val="002A5C"/>
                </a:solidFill>
                <a:latin typeface="+mn-lt"/>
              </a:defRPr>
            </a:lvl2pPr>
            <a:lvl3pPr>
              <a:defRPr sz="1800">
                <a:solidFill>
                  <a:srgbClr val="002A5C"/>
                </a:solidFill>
                <a:latin typeface="+mn-lt"/>
              </a:defRPr>
            </a:lvl3pPr>
            <a:lvl4pPr>
              <a:defRPr sz="1800">
                <a:solidFill>
                  <a:srgbClr val="002A5C"/>
                </a:solidFill>
                <a:latin typeface="+mn-lt"/>
              </a:defRPr>
            </a:lvl4pPr>
            <a:lvl5pPr>
              <a:defRPr sz="1800">
                <a:solidFill>
                  <a:srgbClr val="002A5C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51159" y="2309148"/>
            <a:ext cx="3302643" cy="3397171"/>
          </a:xfrm>
        </p:spPr>
        <p:txBody>
          <a:bodyPr>
            <a:noAutofit/>
          </a:bodyPr>
          <a:lstStyle>
            <a:lvl1pPr>
              <a:defRPr sz="1800">
                <a:solidFill>
                  <a:srgbClr val="002A5C"/>
                </a:solidFill>
                <a:latin typeface="+mn-lt"/>
              </a:defRPr>
            </a:lvl1pPr>
            <a:lvl2pPr>
              <a:defRPr sz="1800">
                <a:solidFill>
                  <a:srgbClr val="002A5C"/>
                </a:solidFill>
                <a:latin typeface="+mn-lt"/>
              </a:defRPr>
            </a:lvl2pPr>
            <a:lvl3pPr>
              <a:defRPr sz="1800">
                <a:solidFill>
                  <a:srgbClr val="002A5C"/>
                </a:solidFill>
                <a:latin typeface="+mn-lt"/>
              </a:defRPr>
            </a:lvl3pPr>
            <a:lvl4pPr>
              <a:defRPr sz="1800">
                <a:solidFill>
                  <a:srgbClr val="002A5C"/>
                </a:solidFill>
                <a:latin typeface="+mn-lt"/>
              </a:defRPr>
            </a:lvl4pPr>
            <a:lvl5pPr>
              <a:defRPr sz="1800">
                <a:solidFill>
                  <a:srgbClr val="002A5C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323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136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7A884-B770-41FC-9B31-3147BCCE33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7EF28-0D9C-4EF4-927D-01037A5F7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165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488260"/>
            <a:ext cx="12192000" cy="109728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02" y="4966246"/>
            <a:ext cx="4190597" cy="1257878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3903133" cy="1765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0" y="1811867"/>
            <a:ext cx="3903133" cy="1642526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8288866" y="0"/>
            <a:ext cx="3903132" cy="1765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288866" y="1811867"/>
            <a:ext cx="3903133" cy="1642527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4"/>
          </p:nvPr>
        </p:nvSpPr>
        <p:spPr>
          <a:xfrm>
            <a:off x="3962400" y="1"/>
            <a:ext cx="4267200" cy="345439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68" y="3498748"/>
            <a:ext cx="12198367" cy="658377"/>
          </a:xfrm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90992"/>
            <a:ext cx="8534400" cy="38716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Helvetica" panose="020B0504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38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368" y="5417451"/>
            <a:ext cx="12198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A5C"/>
                </a:solidFill>
                <a:latin typeface="Helvetica" panose="020B0504020202030204" pitchFamily="34" charset="0"/>
              </a:rPr>
              <a:t>SocialSecurity.gov</a:t>
            </a:r>
          </a:p>
          <a:p>
            <a:pPr algn="ctr"/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4020202030204" pitchFamily="34" charset="0"/>
              </a:rPr>
              <a:t>Estimate your benefits • Open a </a:t>
            </a:r>
            <a:r>
              <a:rPr lang="en-US" sz="1400" i="1">
                <a:solidFill>
                  <a:srgbClr val="D12229"/>
                </a:solidFill>
                <a:latin typeface="Georgia" panose="02040502050405020303" pitchFamily="18" charset="0"/>
              </a:rPr>
              <a:t>my</a:t>
            </a:r>
            <a:r>
              <a:rPr lang="en-US" sz="1400">
                <a:latin typeface="Georgia" panose="02040502050405020303" pitchFamily="18" charset="0"/>
              </a:rPr>
              <a:t> </a:t>
            </a:r>
            <a:r>
              <a:rPr lang="en-US" sz="1400">
                <a:solidFill>
                  <a:srgbClr val="0054A6"/>
                </a:solidFill>
                <a:latin typeface="Georgia" panose="02040502050405020303" pitchFamily="18" charset="0"/>
              </a:rPr>
              <a:t>Social Security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4020202030204" pitchFamily="34" charset="0"/>
              </a:rPr>
              <a:t>account • Apply online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18" y="2386016"/>
            <a:ext cx="6949365" cy="20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00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86"/>
            <a:ext cx="1848756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201" y="-286"/>
            <a:ext cx="1854201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227" y="-286"/>
            <a:ext cx="1848327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360" y="-286"/>
            <a:ext cx="1838960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23" y="-286"/>
            <a:ext cx="2225496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49657" y="-286"/>
            <a:ext cx="3142343" cy="914400"/>
          </a:xfrm>
          <a:prstGeom prst="rect">
            <a:avLst/>
          </a:prstGeom>
          <a:gradFill>
            <a:gsLst>
              <a:gs pos="0">
                <a:srgbClr val="F0E1D2">
                  <a:alpha val="0"/>
                </a:srgbClr>
              </a:gs>
              <a:gs pos="100000">
                <a:srgbClr val="F0E1D2"/>
              </a:gs>
              <a:gs pos="68168">
                <a:srgbClr val="F0E1D2"/>
              </a:gs>
              <a:gs pos="15000">
                <a:srgbClr val="F0E1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7588"/>
            <a:ext cx="10972800" cy="582612"/>
          </a:xfrm>
        </p:spPr>
        <p:txBody>
          <a:bodyPr lIns="0" tIns="0" rIns="0" bIns="0" anchor="t" anchorCtr="0">
            <a:noAutofit/>
          </a:bodyPr>
          <a:lstStyle>
            <a:lvl1pPr>
              <a:defRPr sz="360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41488"/>
            <a:ext cx="12191999" cy="4384675"/>
          </a:xfrm>
        </p:spPr>
        <p:txBody>
          <a:bodyPr lIns="457200" tIns="0" rIns="457200" bIns="0">
            <a:normAutofit/>
          </a:bodyPr>
          <a:lstStyle>
            <a:lvl1pPr marL="228600" indent="-228600">
              <a:spcBef>
                <a:spcPts val="1800"/>
              </a:spcBef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63443" y="6253838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ED99C-4A6E-774D-8BB3-C8C448200773}" type="slidenum">
              <a:rPr lang="en-US" sz="1200" baseline="0" smtClean="0">
                <a:latin typeface="Times New Roman" panose="02020603050405020304" pitchFamily="18" charset="0"/>
              </a:rPr>
              <a:pPr/>
              <a:t>‹#›</a:t>
            </a:fld>
            <a:endParaRPr lang="en-US" sz="1200" baseline="0"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99" y="97809"/>
            <a:ext cx="2526068" cy="758242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28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anose="020B0504020202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fld id="{17FED99C-4A6E-774D-8BB3-C8C448200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86"/>
            <a:ext cx="1848756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201" y="-286"/>
            <a:ext cx="1854201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227" y="-286"/>
            <a:ext cx="1848327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360" y="-286"/>
            <a:ext cx="1838960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23" y="-286"/>
            <a:ext cx="2225496" cy="914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049657" y="-286"/>
            <a:ext cx="3142343" cy="914400"/>
          </a:xfrm>
          <a:prstGeom prst="rect">
            <a:avLst/>
          </a:prstGeom>
          <a:gradFill>
            <a:gsLst>
              <a:gs pos="0">
                <a:srgbClr val="F0E1D2">
                  <a:alpha val="0"/>
                </a:srgbClr>
              </a:gs>
              <a:gs pos="100000">
                <a:srgbClr val="F0E1D2"/>
              </a:gs>
              <a:gs pos="68168">
                <a:srgbClr val="F0E1D2"/>
              </a:gs>
              <a:gs pos="15000">
                <a:srgbClr val="F0E1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99" y="97809"/>
            <a:ext cx="2526068" cy="7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3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017588"/>
            <a:ext cx="10972800" cy="582612"/>
          </a:xfrm>
        </p:spPr>
        <p:txBody>
          <a:bodyPr lIns="0" tIns="0" rIns="0" bIns="0" anchor="t" anchorCtr="0">
            <a:noAutofit/>
          </a:bodyPr>
          <a:lstStyle>
            <a:lvl1pPr>
              <a:defRPr sz="360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86"/>
            <a:ext cx="1848756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201" y="-286"/>
            <a:ext cx="1854201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227" y="-286"/>
            <a:ext cx="1848327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360" y="-286"/>
            <a:ext cx="183896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23" y="-286"/>
            <a:ext cx="2225496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049657" y="-286"/>
            <a:ext cx="3142343" cy="914400"/>
          </a:xfrm>
          <a:prstGeom prst="rect">
            <a:avLst/>
          </a:prstGeom>
          <a:gradFill>
            <a:gsLst>
              <a:gs pos="0">
                <a:srgbClr val="F0E1D2">
                  <a:alpha val="0"/>
                </a:srgbClr>
              </a:gs>
              <a:gs pos="100000">
                <a:srgbClr val="F0E1D2"/>
              </a:gs>
              <a:gs pos="68168">
                <a:srgbClr val="F0E1D2"/>
              </a:gs>
              <a:gs pos="15000">
                <a:srgbClr val="F0E1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99" y="97809"/>
            <a:ext cx="2526068" cy="7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86"/>
            <a:ext cx="1848756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201" y="-286"/>
            <a:ext cx="1854201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227" y="-286"/>
            <a:ext cx="1848327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360" y="-286"/>
            <a:ext cx="1838960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23" y="-286"/>
            <a:ext cx="2225496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49657" y="-286"/>
            <a:ext cx="3142343" cy="914400"/>
          </a:xfrm>
          <a:prstGeom prst="rect">
            <a:avLst/>
          </a:prstGeom>
          <a:gradFill>
            <a:gsLst>
              <a:gs pos="0">
                <a:srgbClr val="F0E1D2">
                  <a:alpha val="0"/>
                </a:srgbClr>
              </a:gs>
              <a:gs pos="100000">
                <a:srgbClr val="F0E1D2"/>
              </a:gs>
              <a:gs pos="68168">
                <a:srgbClr val="F0E1D2"/>
              </a:gs>
              <a:gs pos="15000">
                <a:srgbClr val="F0E1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7588"/>
            <a:ext cx="10972800" cy="582612"/>
          </a:xfrm>
        </p:spPr>
        <p:txBody>
          <a:bodyPr lIns="0" tIns="0" rIns="0" bIns="0" anchor="t" anchorCtr="0">
            <a:noAutofit/>
          </a:bodyPr>
          <a:lstStyle>
            <a:lvl1pPr>
              <a:defRPr sz="360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41488"/>
            <a:ext cx="12191999" cy="4384675"/>
          </a:xfrm>
        </p:spPr>
        <p:txBody>
          <a:bodyPr lIns="457200" tIns="0" rIns="457200" bIns="0">
            <a:normAutofit/>
          </a:bodyPr>
          <a:lstStyle>
            <a:lvl1pPr marL="228600" indent="-228600">
              <a:spcBef>
                <a:spcPts val="1800"/>
              </a:spcBef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63443" y="6253838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ED99C-4A6E-774D-8BB3-C8C448200773}" type="slidenum">
              <a:rPr lang="en-US" sz="1200" baseline="0" smtClean="0">
                <a:latin typeface="Times New Roman" panose="02020603050405020304" pitchFamily="18" charset="0"/>
              </a:rPr>
              <a:pPr/>
              <a:t>‹#›</a:t>
            </a:fld>
            <a:endParaRPr lang="en-US" sz="1200" baseline="0"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99" y="97809"/>
            <a:ext cx="2526068" cy="758242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67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" panose="020B0504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" panose="020B050402020203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anose="020B0504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" panose="020B050402020203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017588"/>
            <a:ext cx="10972800" cy="582612"/>
          </a:xfrm>
        </p:spPr>
        <p:txBody>
          <a:bodyPr lIns="0" tIns="0" rIns="0" bIns="0" anchor="t" anchorCtr="0">
            <a:noAutofit/>
          </a:bodyPr>
          <a:lstStyle>
            <a:lvl1pPr>
              <a:defRPr sz="360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86"/>
            <a:ext cx="1848756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201" y="-286"/>
            <a:ext cx="1854201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227" y="-286"/>
            <a:ext cx="1848327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360" y="-286"/>
            <a:ext cx="183896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23" y="-286"/>
            <a:ext cx="2225496" cy="914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49657" y="-286"/>
            <a:ext cx="3142343" cy="914400"/>
          </a:xfrm>
          <a:prstGeom prst="rect">
            <a:avLst/>
          </a:prstGeom>
          <a:gradFill>
            <a:gsLst>
              <a:gs pos="0">
                <a:srgbClr val="F0E1D2">
                  <a:alpha val="0"/>
                </a:srgbClr>
              </a:gs>
              <a:gs pos="100000">
                <a:srgbClr val="F0E1D2"/>
              </a:gs>
              <a:gs pos="68168">
                <a:srgbClr val="F0E1D2"/>
              </a:gs>
              <a:gs pos="15000">
                <a:srgbClr val="F0E1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99" y="97809"/>
            <a:ext cx="2526068" cy="7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0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82612"/>
          </a:xfrm>
        </p:spPr>
        <p:txBody>
          <a:bodyPr lIns="0" tIns="0" rIns="0" bIns="0" anchor="t" anchorCtr="0">
            <a:noAutofit/>
          </a:bodyPr>
          <a:lstStyle>
            <a:lvl1pPr>
              <a:defRPr sz="360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8060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074F-DE40-44FC-BF03-66C03F0D01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D878-E6AD-4DBF-8C97-F4D5000A01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32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45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94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22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2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7A884-B770-41FC-9B31-3147BCCE33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7EF28-0D9C-4EF4-927D-01037A5F7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13475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47104"/>
            <a:ext cx="12192000" cy="310896"/>
          </a:xfrm>
          <a:prstGeom prst="rect">
            <a:avLst/>
          </a:prstGeom>
          <a:solidFill>
            <a:srgbClr val="00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64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2999"/>
            <a:ext cx="12192000" cy="1670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65008"/>
            <a:ext cx="12192000" cy="8182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2627313"/>
            <a:ext cx="12192000" cy="21415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577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5818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6920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anose="020B0504020202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86"/>
            <a:ext cx="1848756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201" y="-286"/>
            <a:ext cx="1854201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227" y="-286"/>
            <a:ext cx="1848327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360" y="-286"/>
            <a:ext cx="1838960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23" y="-286"/>
            <a:ext cx="2225496" cy="914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049657" y="-286"/>
            <a:ext cx="3142343" cy="914400"/>
          </a:xfrm>
          <a:prstGeom prst="rect">
            <a:avLst/>
          </a:prstGeom>
          <a:gradFill>
            <a:gsLst>
              <a:gs pos="0">
                <a:srgbClr val="F0E1D2">
                  <a:alpha val="0"/>
                </a:srgbClr>
              </a:gs>
              <a:gs pos="100000">
                <a:srgbClr val="F0E1D2"/>
              </a:gs>
              <a:gs pos="68168">
                <a:srgbClr val="F0E1D2"/>
              </a:gs>
              <a:gs pos="15000">
                <a:srgbClr val="F0E1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99" y="97809"/>
            <a:ext cx="2526068" cy="7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81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525930" y="1560420"/>
            <a:ext cx="11152095" cy="3863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161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9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92656"/>
            <a:ext cx="12192000" cy="11140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2312988"/>
            <a:ext cx="12192000" cy="3281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975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051984" y="1533526"/>
            <a:ext cx="4995333" cy="3863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6299326" y="1560420"/>
            <a:ext cx="4995333" cy="3863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027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074F-DE40-44FC-BF03-66C03F0D01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D878-E6AD-4DBF-8C97-F4D5000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90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1035" y="2367547"/>
            <a:ext cx="10515600" cy="1325563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2192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85626"/>
            <a:ext cx="12192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61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2233"/>
            <a:ext cx="10515600" cy="1226916"/>
          </a:xfrm>
        </p:spPr>
        <p:txBody>
          <a:bodyPr anchor="ctr"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9150"/>
            <a:ext cx="10515600" cy="3397171"/>
          </a:xfrm>
        </p:spPr>
        <p:txBody>
          <a:bodyPr/>
          <a:lstStyle>
            <a:lvl1pPr>
              <a:defRPr>
                <a:solidFill>
                  <a:srgbClr val="002A5C"/>
                </a:solidFill>
                <a:latin typeface="+mn-lt"/>
              </a:defRPr>
            </a:lvl1pPr>
            <a:lvl2pPr>
              <a:defRPr>
                <a:solidFill>
                  <a:srgbClr val="002A5C"/>
                </a:solidFill>
                <a:latin typeface="+mn-lt"/>
              </a:defRPr>
            </a:lvl2pPr>
            <a:lvl3pPr>
              <a:defRPr>
                <a:solidFill>
                  <a:srgbClr val="002A5C"/>
                </a:solidFill>
                <a:latin typeface="+mn-lt"/>
              </a:defRPr>
            </a:lvl3pPr>
            <a:lvl4pPr>
              <a:defRPr>
                <a:solidFill>
                  <a:srgbClr val="002A5C"/>
                </a:solidFill>
                <a:latin typeface="+mn-lt"/>
              </a:defRPr>
            </a:lvl4pPr>
            <a:lvl5pPr>
              <a:defRPr>
                <a:solidFill>
                  <a:srgbClr val="002A5C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20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2233"/>
            <a:ext cx="10515600" cy="1226916"/>
          </a:xfrm>
        </p:spPr>
        <p:txBody>
          <a:bodyPr anchor="ctr"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09150"/>
            <a:ext cx="3302643" cy="3397171"/>
          </a:xfrm>
        </p:spPr>
        <p:txBody>
          <a:bodyPr>
            <a:noAutofit/>
          </a:bodyPr>
          <a:lstStyle>
            <a:lvl1pPr>
              <a:defRPr sz="1800">
                <a:solidFill>
                  <a:srgbClr val="002A5C"/>
                </a:solidFill>
                <a:latin typeface="+mn-lt"/>
              </a:defRPr>
            </a:lvl1pPr>
            <a:lvl2pPr>
              <a:defRPr sz="1800">
                <a:solidFill>
                  <a:srgbClr val="002A5C"/>
                </a:solidFill>
                <a:latin typeface="+mn-lt"/>
              </a:defRPr>
            </a:lvl2pPr>
            <a:lvl3pPr>
              <a:defRPr sz="1800">
                <a:solidFill>
                  <a:srgbClr val="002A5C"/>
                </a:solidFill>
                <a:latin typeface="+mn-lt"/>
              </a:defRPr>
            </a:lvl3pPr>
            <a:lvl4pPr>
              <a:defRPr sz="1800">
                <a:solidFill>
                  <a:srgbClr val="002A5C"/>
                </a:solidFill>
                <a:latin typeface="+mn-lt"/>
              </a:defRPr>
            </a:lvl4pPr>
            <a:lvl5pPr>
              <a:defRPr sz="1800">
                <a:solidFill>
                  <a:srgbClr val="002A5C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429074F-DE40-44FC-BF03-66C03F0D01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12DD878-E6AD-4DBF-8C97-F4D5000A01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444680" y="2309149"/>
            <a:ext cx="3302643" cy="3397171"/>
          </a:xfrm>
        </p:spPr>
        <p:txBody>
          <a:bodyPr>
            <a:noAutofit/>
          </a:bodyPr>
          <a:lstStyle>
            <a:lvl1pPr>
              <a:defRPr sz="1800">
                <a:solidFill>
                  <a:srgbClr val="002A5C"/>
                </a:solidFill>
                <a:latin typeface="+mn-lt"/>
              </a:defRPr>
            </a:lvl1pPr>
            <a:lvl2pPr>
              <a:defRPr sz="1800">
                <a:solidFill>
                  <a:srgbClr val="002A5C"/>
                </a:solidFill>
                <a:latin typeface="+mn-lt"/>
              </a:defRPr>
            </a:lvl2pPr>
            <a:lvl3pPr>
              <a:defRPr sz="1800">
                <a:solidFill>
                  <a:srgbClr val="002A5C"/>
                </a:solidFill>
                <a:latin typeface="+mn-lt"/>
              </a:defRPr>
            </a:lvl3pPr>
            <a:lvl4pPr>
              <a:defRPr sz="1800">
                <a:solidFill>
                  <a:srgbClr val="002A5C"/>
                </a:solidFill>
                <a:latin typeface="+mn-lt"/>
              </a:defRPr>
            </a:lvl4pPr>
            <a:lvl5pPr>
              <a:defRPr sz="1800">
                <a:solidFill>
                  <a:srgbClr val="002A5C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51159" y="2309148"/>
            <a:ext cx="3302643" cy="3397171"/>
          </a:xfrm>
        </p:spPr>
        <p:txBody>
          <a:bodyPr>
            <a:noAutofit/>
          </a:bodyPr>
          <a:lstStyle>
            <a:lvl1pPr>
              <a:defRPr sz="1800">
                <a:solidFill>
                  <a:srgbClr val="002A5C"/>
                </a:solidFill>
                <a:latin typeface="+mn-lt"/>
              </a:defRPr>
            </a:lvl1pPr>
            <a:lvl2pPr>
              <a:defRPr sz="1800">
                <a:solidFill>
                  <a:srgbClr val="002A5C"/>
                </a:solidFill>
                <a:latin typeface="+mn-lt"/>
              </a:defRPr>
            </a:lvl2pPr>
            <a:lvl3pPr>
              <a:defRPr sz="1800">
                <a:solidFill>
                  <a:srgbClr val="002A5C"/>
                </a:solidFill>
                <a:latin typeface="+mn-lt"/>
              </a:defRPr>
            </a:lvl3pPr>
            <a:lvl4pPr>
              <a:defRPr sz="1800">
                <a:solidFill>
                  <a:srgbClr val="002A5C"/>
                </a:solidFill>
                <a:latin typeface="+mn-lt"/>
              </a:defRPr>
            </a:lvl4pPr>
            <a:lvl5pPr>
              <a:defRPr sz="1800">
                <a:solidFill>
                  <a:srgbClr val="002A5C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128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710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7A884-B770-41FC-9B31-3147BCCE33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7EF28-0D9C-4EF4-927D-01037A5F7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48750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017588"/>
            <a:ext cx="10972800" cy="582612"/>
          </a:xfrm>
        </p:spPr>
        <p:txBody>
          <a:bodyPr lIns="0" tIns="0" rIns="0" bIns="0" anchor="t" anchorCtr="0">
            <a:noAutofit/>
          </a:bodyPr>
          <a:lstStyle>
            <a:lvl1pPr>
              <a:defRPr sz="360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86"/>
            <a:ext cx="1848756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201" y="-286"/>
            <a:ext cx="1854201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227" y="-286"/>
            <a:ext cx="1848327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360" y="-286"/>
            <a:ext cx="183896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23" y="-286"/>
            <a:ext cx="2225496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049657" y="-286"/>
            <a:ext cx="3142343" cy="914400"/>
          </a:xfrm>
          <a:prstGeom prst="rect">
            <a:avLst/>
          </a:prstGeom>
          <a:gradFill>
            <a:gsLst>
              <a:gs pos="0">
                <a:srgbClr val="F0E1D2">
                  <a:alpha val="0"/>
                </a:srgbClr>
              </a:gs>
              <a:gs pos="100000">
                <a:srgbClr val="F0E1D2"/>
              </a:gs>
              <a:gs pos="68168">
                <a:srgbClr val="F0E1D2"/>
              </a:gs>
              <a:gs pos="15000">
                <a:srgbClr val="F0E1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99" y="97809"/>
            <a:ext cx="2526068" cy="7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43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8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77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84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68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67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074F-DE40-44FC-BF03-66C03F0D019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D878-E6AD-4DBF-8C97-F4D5000A0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81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7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8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37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3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" panose="020B0504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" panose="020B050402020203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anose="020B0504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" panose="020B0504020202030204" pitchFamily="34" charset="0"/>
              </a:defRPr>
            </a:lvl1pPr>
            <a:lvl2pPr>
              <a:defRPr sz="2000">
                <a:latin typeface="Helvetica" panose="020B0504020202030204" pitchFamily="34" charset="0"/>
              </a:defRPr>
            </a:lvl2pPr>
            <a:lvl3pPr>
              <a:defRPr sz="1800">
                <a:latin typeface="Helvetica" panose="020B0504020202030204" pitchFamily="34" charset="0"/>
              </a:defRPr>
            </a:lvl3pPr>
            <a:lvl4pPr>
              <a:defRPr sz="1600">
                <a:latin typeface="Helvetica" panose="020B0504020202030204" pitchFamily="34" charset="0"/>
              </a:defRPr>
            </a:lvl4pPr>
            <a:lvl5pPr>
              <a:defRPr sz="1600">
                <a:latin typeface="Helvetica" panose="020B0504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017588"/>
            <a:ext cx="10972800" cy="582612"/>
          </a:xfrm>
        </p:spPr>
        <p:txBody>
          <a:bodyPr lIns="0" tIns="0" rIns="0" bIns="0" anchor="t" anchorCtr="0">
            <a:noAutofit/>
          </a:bodyPr>
          <a:lstStyle>
            <a:lvl1pPr>
              <a:defRPr sz="360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86"/>
            <a:ext cx="1848756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201" y="-286"/>
            <a:ext cx="1854201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227" y="-286"/>
            <a:ext cx="1848327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360" y="-286"/>
            <a:ext cx="183896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23" y="-286"/>
            <a:ext cx="2225496" cy="914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49657" y="-286"/>
            <a:ext cx="3142343" cy="914400"/>
          </a:xfrm>
          <a:prstGeom prst="rect">
            <a:avLst/>
          </a:prstGeom>
          <a:gradFill>
            <a:gsLst>
              <a:gs pos="0">
                <a:srgbClr val="F0E1D2">
                  <a:alpha val="0"/>
                </a:srgbClr>
              </a:gs>
              <a:gs pos="100000">
                <a:srgbClr val="F0E1D2"/>
              </a:gs>
              <a:gs pos="68168">
                <a:srgbClr val="F0E1D2"/>
              </a:gs>
              <a:gs pos="15000">
                <a:srgbClr val="F0E1D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99" y="97809"/>
            <a:ext cx="2526068" cy="7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0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480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0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52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67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95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D99C-4A6E-774D-8BB3-C8C44820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2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82612"/>
          </a:xfrm>
        </p:spPr>
        <p:txBody>
          <a:bodyPr lIns="0" tIns="0" rIns="0" bIns="0" anchor="t" anchorCtr="0">
            <a:noAutofit/>
          </a:bodyPr>
          <a:lstStyle>
            <a:lvl1pPr>
              <a:defRPr sz="3600">
                <a:solidFill>
                  <a:srgbClr val="002A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9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677025"/>
            <a:ext cx="12192000" cy="190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100000">
              <a:srgbClr val="F0E1D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7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2E9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94436"/>
            <a:ext cx="12192000" cy="972273"/>
          </a:xfrm>
          <a:prstGeom prst="rect">
            <a:avLst/>
          </a:prstGeom>
          <a:solidFill>
            <a:srgbClr val="C1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5808618"/>
            <a:ext cx="12192000" cy="134983"/>
          </a:xfrm>
          <a:prstGeom prst="rect">
            <a:avLst/>
          </a:prstGeom>
          <a:solidFill>
            <a:srgbClr val="00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8326056" y="6166440"/>
            <a:ext cx="37424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0">
                <a:solidFill>
                  <a:srgbClr val="00295B"/>
                </a:solidFill>
              </a:rPr>
              <a:t>SSA.gov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3" y="6035041"/>
            <a:ext cx="2853419" cy="7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100000">
              <a:srgbClr val="F0E1D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2E9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94436"/>
            <a:ext cx="12192000" cy="972273"/>
          </a:xfrm>
          <a:prstGeom prst="rect">
            <a:avLst/>
          </a:prstGeom>
          <a:solidFill>
            <a:srgbClr val="C1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5808618"/>
            <a:ext cx="12192000" cy="134983"/>
          </a:xfrm>
          <a:prstGeom prst="rect">
            <a:avLst/>
          </a:prstGeom>
          <a:solidFill>
            <a:srgbClr val="00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8326056" y="6166440"/>
            <a:ext cx="37424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0">
                <a:solidFill>
                  <a:srgbClr val="00295B"/>
                </a:solidFill>
              </a:rPr>
              <a:t>SSA.gov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3" y="6035041"/>
            <a:ext cx="2853419" cy="7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DEC13F-AB90-46F0-984B-D74B35DFFB9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DDB8-935B-4C28-835B-E6917351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45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employer/documents/BusinessServicesOnlineRegistration.pdf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bso" TargetMode="External"/><Relationship Id="rId2" Type="http://schemas.microsoft.com/office/2018/10/relationships/comments" Target="../comments/modernComment_113_B2AD016D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E18F-468B-4992-8916-55D192B71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71" y="1353198"/>
            <a:ext cx="11933853" cy="3498980"/>
          </a:xfrm>
        </p:spPr>
        <p:txBody>
          <a:bodyPr/>
          <a:lstStyle/>
          <a:p>
            <a:pPr algn="ctr"/>
            <a:r>
              <a:rPr lang="en-US"/>
              <a:t>How to Register and Get an Activation Code For </a:t>
            </a:r>
            <a:br>
              <a:rPr lang="en-US"/>
            </a:br>
            <a:r>
              <a:rPr lang="en-US"/>
              <a:t>Business Services Online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92762-07B2-4034-8DA4-A9A2C4AD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38" y="4991878"/>
            <a:ext cx="1829321" cy="18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1220C99-A004-CB9A-F1CC-B52893CA5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03" y="657535"/>
            <a:ext cx="5896393" cy="364102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112F4D-6037-D2EA-D885-83F33E2F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36" y="5534645"/>
            <a:ext cx="11410449" cy="9967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spc="200">
                <a:solidFill>
                  <a:schemeClr val="tx2">
                    <a:lumMod val="50000"/>
                  </a:schemeClr>
                </a:solidFill>
              </a:rPr>
              <a:t>Choose how you want to receive the activation code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EF7CA0-B0F6-0A09-2EDD-D87B4614CF28}"/>
              </a:ext>
            </a:extLst>
          </p:cNvPr>
          <p:cNvSpPr/>
          <p:nvPr/>
        </p:nvSpPr>
        <p:spPr>
          <a:xfrm>
            <a:off x="4786604" y="1847461"/>
            <a:ext cx="615820" cy="139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>
                <a:solidFill>
                  <a:schemeClr val="tx1"/>
                </a:solidFill>
              </a:rPr>
              <a:t>111-111-1111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E5E97-80C0-B11D-E55D-FEABB3610DFA}"/>
              </a:ext>
            </a:extLst>
          </p:cNvPr>
          <p:cNvSpPr txBox="1"/>
          <p:nvPr/>
        </p:nvSpPr>
        <p:spPr>
          <a:xfrm>
            <a:off x="196686" y="850374"/>
            <a:ext cx="2313809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Choose how you want to receive the activation by selecting the radio button of your choice. </a:t>
            </a:r>
            <a:endParaRPr lang="en-US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00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You have the option to receive it by text message on your personal mobile phone or a phone call.</a:t>
            </a:r>
            <a:endParaRPr lang="en-US">
              <a:solidFill>
                <a:schemeClr val="tx2">
                  <a:lumMod val="50000"/>
                </a:schemeClr>
              </a:solidFill>
              <a:cs typeface="Helvetica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B8C3BC-C59E-6DE3-A674-69DB6F3BF3E7}"/>
              </a:ext>
            </a:extLst>
          </p:cNvPr>
          <p:cNvCxnSpPr>
            <a:cxnSpLocks/>
          </p:cNvCxnSpPr>
          <p:nvPr/>
        </p:nvCxnSpPr>
        <p:spPr>
          <a:xfrm flipV="1">
            <a:off x="2510496" y="2672179"/>
            <a:ext cx="1067205" cy="71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CF9476-4135-D408-8076-4134A230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61" y="137424"/>
            <a:ext cx="6992677" cy="4379471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E70CE-B8DF-14C7-AC07-45D7ADD243A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12370" y="5064192"/>
            <a:ext cx="10167257" cy="1463675"/>
          </a:xfrm>
        </p:spPr>
        <p:txBody>
          <a:bodyPr>
            <a:normAutofit/>
          </a:bodyPr>
          <a:lstStyle/>
          <a:p>
            <a:pPr algn="ctr"/>
            <a:r>
              <a:rPr lang="en-US" cap="none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Enter the activation code and select </a:t>
            </a:r>
            <a:br>
              <a:rPr lang="en-US" cap="none"/>
            </a:br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"</a:t>
            </a:r>
            <a:r>
              <a:rPr lang="en-US" cap="none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Submit Activation Code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"</a:t>
            </a:r>
            <a:endParaRPr lang="en-US" u="sng" cap="none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11E77-36B6-2E17-7023-E1C14F00229A}"/>
              </a:ext>
            </a:extLst>
          </p:cNvPr>
          <p:cNvSpPr/>
          <p:nvPr/>
        </p:nvSpPr>
        <p:spPr>
          <a:xfrm>
            <a:off x="4478694" y="802433"/>
            <a:ext cx="1026367" cy="223934"/>
          </a:xfrm>
          <a:prstGeom prst="rect">
            <a:avLst/>
          </a:prstGeom>
          <a:solidFill>
            <a:srgbClr val="D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111-111-1111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5D036D-D302-1814-0DBF-7DBC94FC7054}"/>
              </a:ext>
            </a:extLst>
          </p:cNvPr>
          <p:cNvCxnSpPr>
            <a:cxnSpLocks/>
          </p:cNvCxnSpPr>
          <p:nvPr/>
        </p:nvCxnSpPr>
        <p:spPr>
          <a:xfrm>
            <a:off x="2077375" y="2148396"/>
            <a:ext cx="877392" cy="631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9DAE-504C-B0DE-1E6C-15A714F4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21" y="149043"/>
            <a:ext cx="5014537" cy="1239213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Times New Roman"/>
                <a:cs typeface="Times New Roman"/>
              </a:rPr>
              <a:t>Choose How To Verify Your 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4E2C86-46AB-EC4B-84BC-B0D8755B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939" b="3"/>
          <a:stretch/>
        </p:blipFill>
        <p:spPr>
          <a:xfrm>
            <a:off x="6437376" y="228013"/>
            <a:ext cx="5386572" cy="6373509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870A42-798F-1244-1307-3E39BDC50F25}"/>
              </a:ext>
            </a:extLst>
          </p:cNvPr>
          <p:cNvSpPr txBox="1"/>
          <p:nvPr/>
        </p:nvSpPr>
        <p:spPr>
          <a:xfrm>
            <a:off x="201976" y="1521403"/>
            <a:ext cx="6011705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Next, choose how to verify your identity by selecting the radio button of your choice. </a:t>
            </a:r>
          </a:p>
          <a:p>
            <a:endParaRPr lang="en-US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You can choose:</a:t>
            </a:r>
          </a:p>
          <a:p>
            <a:endParaRPr lang="en-US" sz="200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 To take photos of your ID with a smartphone.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Take clear pictures of both the front and back of your state issued ID when prompted.</a:t>
            </a:r>
          </a:p>
          <a:p>
            <a:pPr lvl="1"/>
            <a:endParaRPr lang="en-US" sz="200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Input your ID and financial information.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You use one of the following: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Credit card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Social Security benefits amount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W-2s schedule 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2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EE20-CC65-691C-A282-7B233EF3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+mj-lt"/>
                <a:cs typeface="Helvetica" panose="020B0604020202020204" pitchFamily="34" charset="0"/>
              </a:rPr>
              <a:t>Steps to take photos with your smart phone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010C7F-B3F4-88D2-D62E-235CCAC12D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595688"/>
            <a:ext cx="4491038" cy="2917825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2084ED-0AA4-A22E-AC6E-31B838EFD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5"/>
          <a:stretch/>
        </p:blipFill>
        <p:spPr>
          <a:xfrm>
            <a:off x="5683784" y="1670326"/>
            <a:ext cx="6266197" cy="48429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2C4341-BC03-E2DD-E093-B0BF72E58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34" y="2019663"/>
            <a:ext cx="2629267" cy="866896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6B97B8-363B-508C-2E94-FC0A7BE06E50}"/>
              </a:ext>
            </a:extLst>
          </p:cNvPr>
          <p:cNvSpPr txBox="1"/>
          <p:nvPr/>
        </p:nvSpPr>
        <p:spPr>
          <a:xfrm>
            <a:off x="2448036" y="154311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radio button path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CE03D6A-8126-96D1-E1F6-7B85B027E189}"/>
              </a:ext>
            </a:extLst>
          </p:cNvPr>
          <p:cNvSpPr/>
          <p:nvPr/>
        </p:nvSpPr>
        <p:spPr>
          <a:xfrm>
            <a:off x="2448036" y="2617895"/>
            <a:ext cx="514865" cy="150401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28597BC-6EB9-E6F9-2916-6B381CE688C9}"/>
              </a:ext>
            </a:extLst>
          </p:cNvPr>
          <p:cNvSpPr/>
          <p:nvPr/>
        </p:nvSpPr>
        <p:spPr>
          <a:xfrm rot="5400000" flipV="1">
            <a:off x="4950759" y="3668694"/>
            <a:ext cx="514865" cy="160908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1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B3D0CD-1C31-5EC7-710E-0DAAA175F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65" y="2090878"/>
            <a:ext cx="3393536" cy="906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E47B1-324F-0781-5DE1-0A1CA0498C30}"/>
              </a:ext>
            </a:extLst>
          </p:cNvPr>
          <p:cNvSpPr txBox="1"/>
          <p:nvPr/>
        </p:nvSpPr>
        <p:spPr>
          <a:xfrm>
            <a:off x="276304" y="3805122"/>
            <a:ext cx="2351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Select next as you provide the requested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5AA667-AEB2-E43A-BCDD-37A69578D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674"/>
          <a:stretch/>
        </p:blipFill>
        <p:spPr>
          <a:xfrm>
            <a:off x="3178438" y="3180927"/>
            <a:ext cx="3150180" cy="3073674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A3AE266-5E17-61C3-6C2C-8D8A944F9409}"/>
              </a:ext>
            </a:extLst>
          </p:cNvPr>
          <p:cNvSpPr/>
          <p:nvPr/>
        </p:nvSpPr>
        <p:spPr>
          <a:xfrm>
            <a:off x="1726969" y="5330658"/>
            <a:ext cx="1451128" cy="3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7D8A62E-B176-2B16-16A6-1623C36F4D88}"/>
              </a:ext>
            </a:extLst>
          </p:cNvPr>
          <p:cNvSpPr/>
          <p:nvPr/>
        </p:nvSpPr>
        <p:spPr>
          <a:xfrm>
            <a:off x="3807484" y="2678186"/>
            <a:ext cx="341817" cy="855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6BBD6-5CED-CBDA-D1DB-ED17685A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>
                <a:latin typeface="+mj-lt"/>
                <a:cs typeface="Helvetica" panose="020B0604020202020204" pitchFamily="34" charset="0"/>
              </a:rPr>
              <a:t>Steps to verify your financial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0EE352-2F53-6A94-FF47-FAD8CC33CE6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0"/>
          <a:stretch/>
        </p:blipFill>
        <p:spPr bwMode="auto">
          <a:xfrm>
            <a:off x="8054975" y="3038475"/>
            <a:ext cx="4137025" cy="3357563"/>
          </a:xfrm>
          <a:prstGeom prst="rect">
            <a:avLst/>
          </a:prstGeom>
          <a:noFill/>
          <a:ln>
            <a:noFill/>
          </a:ln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AAE0D4D-9E71-94BE-412E-77FAD0E2B904}"/>
              </a:ext>
            </a:extLst>
          </p:cNvPr>
          <p:cNvSpPr/>
          <p:nvPr/>
        </p:nvSpPr>
        <p:spPr>
          <a:xfrm>
            <a:off x="6107072" y="5414763"/>
            <a:ext cx="145112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5D705-1AAF-183B-72FB-AD956D913DE1}"/>
              </a:ext>
            </a:extLst>
          </p:cNvPr>
          <p:cNvSpPr txBox="1"/>
          <p:nvPr/>
        </p:nvSpPr>
        <p:spPr>
          <a:xfrm>
            <a:off x="4253667" y="1837161"/>
            <a:ext cx="316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radio button path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FE302-9574-0BD9-A83A-B258754FB5EA}"/>
              </a:ext>
            </a:extLst>
          </p:cNvPr>
          <p:cNvSpPr txBox="1"/>
          <p:nvPr/>
        </p:nvSpPr>
        <p:spPr>
          <a:xfrm>
            <a:off x="442007" y="2021827"/>
            <a:ext cx="56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C4AFDA-7254-8141-60F1-4307EA60C0E8}"/>
              </a:ext>
            </a:extLst>
          </p:cNvPr>
          <p:cNvSpPr txBox="1"/>
          <p:nvPr/>
        </p:nvSpPr>
        <p:spPr>
          <a:xfrm>
            <a:off x="2810190" y="3244334"/>
            <a:ext cx="4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DE347-26A6-6E4A-271C-6E9EA7540084}"/>
              </a:ext>
            </a:extLst>
          </p:cNvPr>
          <p:cNvSpPr txBox="1"/>
          <p:nvPr/>
        </p:nvSpPr>
        <p:spPr>
          <a:xfrm>
            <a:off x="7616125" y="3059668"/>
            <a:ext cx="62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1230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4019-58C5-5C3D-D69D-FC2F8B93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80" y="634752"/>
            <a:ext cx="10972800" cy="1259361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chemeClr val="tx2">
                    <a:lumMod val="50000"/>
                  </a:schemeClr>
                </a:solidFill>
              </a:rPr>
              <a:t>You have successfully authenticated your identity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5D9A69-4DE3-B14B-290E-E97C712F521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558" b="2"/>
          <a:stretch/>
        </p:blipFill>
        <p:spPr>
          <a:xfrm>
            <a:off x="1504026" y="2625384"/>
            <a:ext cx="8308975" cy="2782887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7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897B-F0C3-340E-DD8C-4DA47DC0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458064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chemeClr val="tx2">
                    <a:lumMod val="50000"/>
                  </a:schemeClr>
                </a:solidFill>
                <a:latin typeface="+mj-lt"/>
                <a:cs typeface="Helvetica" panose="020B0604020202020204" pitchFamily="34" charset="0"/>
              </a:rPr>
              <a:t>Select ‘Request a new User ID’ and select  ‘Next’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AC7CCA-9BD6-43E4-4F45-30F31C3C68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39936"/>
          <a:stretch/>
        </p:blipFill>
        <p:spPr>
          <a:xfrm>
            <a:off x="3050910" y="2208192"/>
            <a:ext cx="5341938" cy="42989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E3D8D24-08CD-CB34-A098-AB2E7144962B}"/>
              </a:ext>
            </a:extLst>
          </p:cNvPr>
          <p:cNvSpPr/>
          <p:nvPr/>
        </p:nvSpPr>
        <p:spPr>
          <a:xfrm>
            <a:off x="3173589" y="4357667"/>
            <a:ext cx="2090869" cy="3965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B7F3381-51AE-BEA9-ABF3-3850C27D2A1B}"/>
              </a:ext>
            </a:extLst>
          </p:cNvPr>
          <p:cNvSpPr/>
          <p:nvPr/>
        </p:nvSpPr>
        <p:spPr>
          <a:xfrm rot="10800000">
            <a:off x="5433218" y="4044520"/>
            <a:ext cx="1325563" cy="983342"/>
          </a:xfrm>
          <a:prstGeom prst="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8B2EAF-4C3F-82F4-40DA-27E03F82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87" y="3950167"/>
            <a:ext cx="779983" cy="18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BA16-65AD-0DB7-1149-3D7F876B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1"/>
            <a:ext cx="10972800" cy="896654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chemeClr val="tx2">
                    <a:lumMod val="50000"/>
                  </a:schemeClr>
                </a:solidFill>
                <a:latin typeface="+mj-lt"/>
                <a:cs typeface="Helvetica" panose="020B0604020202020204" pitchFamily="34" charset="0"/>
              </a:rPr>
              <a:t>Enter your personal contact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7EBA4-9B20-AAF7-D902-54601E587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31573"/>
            <a:ext cx="6986622" cy="381033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497F1-6A17-86E4-52E0-88A37BF1F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776" y="2326725"/>
            <a:ext cx="4945206" cy="28371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A939DE-BF6E-756D-BFE6-92EFBF906928}"/>
              </a:ext>
            </a:extLst>
          </p:cNvPr>
          <p:cNvCxnSpPr>
            <a:cxnSpLocks/>
          </p:cNvCxnSpPr>
          <p:nvPr/>
        </p:nvCxnSpPr>
        <p:spPr>
          <a:xfrm flipV="1">
            <a:off x="2919046" y="3546231"/>
            <a:ext cx="4149969" cy="5685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794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E910-56AC-8446-9710-517C317C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7953"/>
            <a:ext cx="10972800" cy="582612"/>
          </a:xfrm>
        </p:spPr>
        <p:txBody>
          <a:bodyPr/>
          <a:lstStyle/>
          <a:p>
            <a:r>
              <a:rPr lang="en-US" sz="4400">
                <a:latin typeface="+mj-lt"/>
                <a:cs typeface="Helvetica" panose="020B0604020202020204" pitchFamily="34" charset="0"/>
              </a:rPr>
              <a:t>Your new BSO User ID has been created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2E948-3ABC-FE30-CF1F-BD24C594B4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019" r="9515" b="8917"/>
          <a:stretch/>
        </p:blipFill>
        <p:spPr>
          <a:xfrm>
            <a:off x="1846171" y="1928751"/>
            <a:ext cx="8629480" cy="4356639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0EA702-A225-E792-FE40-884D7068BD0A}"/>
              </a:ext>
            </a:extLst>
          </p:cNvPr>
          <p:cNvSpPr/>
          <p:nvPr/>
        </p:nvSpPr>
        <p:spPr>
          <a:xfrm>
            <a:off x="2985630" y="3781204"/>
            <a:ext cx="1664677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xxxxx1xx</a:t>
            </a:r>
          </a:p>
        </p:txBody>
      </p:sp>
    </p:spTree>
    <p:extLst>
      <p:ext uri="{BB962C8B-B14F-4D97-AF65-F5344CB8AC3E}">
        <p14:creationId xmlns:p14="http://schemas.microsoft.com/office/powerpoint/2010/main" val="1305244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C45-E9ED-586B-26DC-CE93F332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>
                <a:latin typeface="+mj-lt"/>
                <a:cs typeface="Helvetica" panose="020B0604020202020204" pitchFamily="34" charset="0"/>
              </a:rPr>
              <a:t>BSO Main Menu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AF662E1-BEC8-5F7E-3C35-2A8C5B13220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30"/>
          <a:stretch/>
        </p:blipFill>
        <p:spPr bwMode="auto">
          <a:xfrm>
            <a:off x="4414331" y="1876426"/>
            <a:ext cx="6683375" cy="4394200"/>
          </a:xfrm>
          <a:prstGeom prst="rect">
            <a:avLst/>
          </a:prstGeom>
          <a:noFill/>
          <a:ln>
            <a:noFill/>
          </a:ln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5E61B2-7CFA-E91B-9BF7-B04E22C95B4F}"/>
              </a:ext>
            </a:extLst>
          </p:cNvPr>
          <p:cNvSpPr/>
          <p:nvPr/>
        </p:nvSpPr>
        <p:spPr>
          <a:xfrm>
            <a:off x="4536223" y="2828786"/>
            <a:ext cx="1137138" cy="28881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John Public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User ID :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xxxxxxxx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6A0FBA-0275-4FB3-07E1-259551A971A8}"/>
              </a:ext>
            </a:extLst>
          </p:cNvPr>
          <p:cNvSpPr/>
          <p:nvPr/>
        </p:nvSpPr>
        <p:spPr>
          <a:xfrm>
            <a:off x="8069528" y="2973196"/>
            <a:ext cx="1839436" cy="288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John Public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8AA142-A95A-9416-143F-617B66930200}"/>
              </a:ext>
            </a:extLst>
          </p:cNvPr>
          <p:cNvSpPr/>
          <p:nvPr/>
        </p:nvSpPr>
        <p:spPr>
          <a:xfrm>
            <a:off x="4334463" y="4358785"/>
            <a:ext cx="1540658" cy="2888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086E8C5-817C-B8A3-E299-3C4900A343CA}"/>
              </a:ext>
            </a:extLst>
          </p:cNvPr>
          <p:cNvSpPr txBox="1">
            <a:spLocks/>
          </p:cNvSpPr>
          <p:nvPr/>
        </p:nvSpPr>
        <p:spPr>
          <a:xfrm>
            <a:off x="134224" y="2562225"/>
            <a:ext cx="3799601" cy="327600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/>
              </a:rPr>
              <a:t>Select the "Request New Services" link in the Main Menu or the left navigation panel. </a:t>
            </a:r>
            <a:endParaRPr lang="en-US" sz="2000">
              <a:solidFill>
                <a:schemeClr val="tx2">
                  <a:lumMod val="50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>
              <a:solidFill>
                <a:schemeClr val="tx2">
                  <a:lumMod val="50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/>
              </a:rPr>
              <a:t>The system displays the Request Access to Services page. </a:t>
            </a:r>
            <a:endParaRPr lang="en-US" sz="36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12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2D020A-3F19-E10F-73DE-7D1209FCF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963" y="2557988"/>
            <a:ext cx="3652025" cy="2509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Select the "Create account" link</a:t>
            </a:r>
          </a:p>
          <a:p>
            <a:endParaRPr lang="en-US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58BD1-5F35-8860-9560-67489755B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2"/>
          <a:stretch/>
        </p:blipFill>
        <p:spPr>
          <a:xfrm>
            <a:off x="6831426" y="297980"/>
            <a:ext cx="4428187" cy="6262039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9A5ABED-0592-6FB4-7938-5ED6275E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575" y="1509620"/>
            <a:ext cx="3132684" cy="1626586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515EFF0-D1AE-EE8A-5834-F53FAE93A90B}"/>
              </a:ext>
            </a:extLst>
          </p:cNvPr>
          <p:cNvSpPr/>
          <p:nvPr/>
        </p:nvSpPr>
        <p:spPr>
          <a:xfrm>
            <a:off x="3334610" y="1790640"/>
            <a:ext cx="1661980" cy="767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12B75-B878-6F9E-3C4E-EFF6F0F4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New user Path</a:t>
            </a:r>
          </a:p>
        </p:txBody>
      </p:sp>
    </p:spTree>
    <p:extLst>
      <p:ext uri="{BB962C8B-B14F-4D97-AF65-F5344CB8AC3E}">
        <p14:creationId xmlns:p14="http://schemas.microsoft.com/office/powerpoint/2010/main" val="2068136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DDF6-17BD-63EA-0194-03AD033D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1" y="96838"/>
            <a:ext cx="9486524" cy="582612"/>
          </a:xfrm>
        </p:spPr>
        <p:txBody>
          <a:bodyPr/>
          <a:lstStyle/>
          <a:p>
            <a:r>
              <a:rPr lang="en-US" sz="4400">
                <a:latin typeface="+mj-lt"/>
                <a:cs typeface="Helvetica" panose="020B0604020202020204" pitchFamily="34" charset="0"/>
              </a:rPr>
              <a:t>Request Access to BSO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7070D-FE7C-7E8E-0D71-D854394A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3" y="3320143"/>
            <a:ext cx="6704170" cy="3150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C65849-BFCF-F488-2B8E-5A7D021BF2F3}"/>
              </a:ext>
            </a:extLst>
          </p:cNvPr>
          <p:cNvSpPr/>
          <p:nvPr/>
        </p:nvSpPr>
        <p:spPr>
          <a:xfrm>
            <a:off x="337103" y="3429000"/>
            <a:ext cx="746812" cy="9198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C769A7-5221-5035-3A4E-708E210CC75F}"/>
              </a:ext>
            </a:extLst>
          </p:cNvPr>
          <p:cNvSpPr/>
          <p:nvPr/>
        </p:nvSpPr>
        <p:spPr>
          <a:xfrm>
            <a:off x="1937657" y="4295983"/>
            <a:ext cx="556185" cy="2674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1FFB6-8B80-1C6B-4D4A-98C5FB77EC6F}"/>
              </a:ext>
            </a:extLst>
          </p:cNvPr>
          <p:cNvSpPr txBox="1"/>
          <p:nvPr/>
        </p:nvSpPr>
        <p:spPr>
          <a:xfrm>
            <a:off x="252893" y="788307"/>
            <a:ext cx="11830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Check the checkbox, “SSA Services Suite for Employers:” and select the 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Next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button. 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</a:pPr>
            <a:endParaRPr lang="en-US" sz="200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To enter the Employer information,</a:t>
            </a:r>
            <a:r>
              <a:rPr lang="en-US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select the </a:t>
            </a:r>
            <a:r>
              <a:rPr lang="en-US" sz="2000" u="sng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Add Your Employer Information</a:t>
            </a:r>
            <a:r>
              <a:rPr lang="en-US" sz="200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latin typeface="+mn-lt"/>
                <a:ea typeface="Times New Roman" panose="02020603050405020304" pitchFamily="18" charset="0"/>
              </a:rPr>
              <a:t>to continue.”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028700" algn="l"/>
              </a:tabLst>
            </a:pPr>
            <a:endParaRPr lang="en-US" sz="200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If Employer information has already been entered, the system displays the Adding Services Wizard pages for the suite(s) of services you selected. </a:t>
            </a:r>
            <a:endParaRPr lang="en-US" sz="200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7AEA5BF-4C10-EB4E-EE57-17E1D9E8F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24" y="3429000"/>
            <a:ext cx="6104372" cy="274955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AF3DEBF-54A2-6965-2F62-FCF4BC7F35B8}"/>
              </a:ext>
            </a:extLst>
          </p:cNvPr>
          <p:cNvSpPr/>
          <p:nvPr/>
        </p:nvSpPr>
        <p:spPr>
          <a:xfrm>
            <a:off x="6858942" y="4441396"/>
            <a:ext cx="5128054" cy="5313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7873E-3F10-CF37-A5E9-62C8560FAFE5}"/>
              </a:ext>
            </a:extLst>
          </p:cNvPr>
          <p:cNvSpPr/>
          <p:nvPr/>
        </p:nvSpPr>
        <p:spPr>
          <a:xfrm>
            <a:off x="5159829" y="5932714"/>
            <a:ext cx="722795" cy="3546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01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0445-A6EB-44D8-9743-9AB3B130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544"/>
            <a:ext cx="10972800" cy="582612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chemeClr val="tx2">
                    <a:lumMod val="50000"/>
                  </a:schemeClr>
                </a:solidFill>
                <a:latin typeface="+mj-lt"/>
                <a:cs typeface="Helvetica" panose="020B0604020202020204" pitchFamily="34" charset="0"/>
              </a:rPr>
              <a:t>Request access to BSO services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41D4EF-F151-95E0-AB09-B58F1D65F729}"/>
              </a:ext>
            </a:extLst>
          </p:cNvPr>
          <p:cNvGrpSpPr/>
          <p:nvPr/>
        </p:nvGrpSpPr>
        <p:grpSpPr>
          <a:xfrm>
            <a:off x="6466952" y="1016888"/>
            <a:ext cx="4654175" cy="5554466"/>
            <a:chOff x="5580147" y="107278"/>
            <a:chExt cx="6323763" cy="63855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0C4817-43B3-19DA-A85D-75266D678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0147" y="107278"/>
              <a:ext cx="6323763" cy="6385596"/>
            </a:xfrm>
            <a:prstGeom prst="rect">
              <a:avLst/>
            </a:prstGeom>
            <a:effectLst>
              <a:outerShdw blurRad="76200" dist="101600" dir="270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D876D5-178F-1AE7-826E-56BA74ACC3E6}"/>
                </a:ext>
              </a:extLst>
            </p:cNvPr>
            <p:cNvSpPr/>
            <p:nvPr/>
          </p:nvSpPr>
          <p:spPr>
            <a:xfrm>
              <a:off x="5580147" y="504635"/>
              <a:ext cx="950025" cy="89064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40E3E8A-0CAA-60B9-AA88-26B6BEC86AD6}"/>
              </a:ext>
            </a:extLst>
          </p:cNvPr>
          <p:cNvSpPr txBox="1"/>
          <p:nvPr/>
        </p:nvSpPr>
        <p:spPr>
          <a:xfrm>
            <a:off x="250371" y="2861078"/>
            <a:ext cx="584562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tabLst>
                <a:tab pos="1028700" algn="l"/>
              </a:tabLs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Select the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"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I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Accept"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button on the Employer Information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ttestation.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4B0249-03BD-C7EF-162C-C965D8F84AF0}"/>
              </a:ext>
            </a:extLst>
          </p:cNvPr>
          <p:cNvSpPr/>
          <p:nvPr/>
        </p:nvSpPr>
        <p:spPr>
          <a:xfrm>
            <a:off x="9448800" y="5797569"/>
            <a:ext cx="947057" cy="522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2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A492-4DB8-2031-215C-5525796E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1" y="146572"/>
            <a:ext cx="5669221" cy="1242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>
                <a:latin typeface="+mj-lt"/>
                <a:cs typeface="Helvetica" panose="020B0604020202020204" pitchFamily="34" charset="0"/>
              </a:rPr>
              <a:t>Add employer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819BC-7B65-B60C-1266-66362C9FA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56"/>
          <a:stretch/>
        </p:blipFill>
        <p:spPr>
          <a:xfrm>
            <a:off x="95001" y="1022036"/>
            <a:ext cx="5687961" cy="5750882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EE7888-1AB4-DFC1-302B-9C56DA46E5A0}"/>
              </a:ext>
            </a:extLst>
          </p:cNvPr>
          <p:cNvSpPr/>
          <p:nvPr/>
        </p:nvSpPr>
        <p:spPr>
          <a:xfrm>
            <a:off x="113741" y="1544802"/>
            <a:ext cx="1024890" cy="10668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8C6CD6-C992-89C1-D155-2C0B70C6E985}"/>
              </a:ext>
            </a:extLst>
          </p:cNvPr>
          <p:cNvGrpSpPr/>
          <p:nvPr/>
        </p:nvGrpSpPr>
        <p:grpSpPr>
          <a:xfrm>
            <a:off x="6096000" y="3336839"/>
            <a:ext cx="5876328" cy="3274976"/>
            <a:chOff x="6220671" y="2561908"/>
            <a:chExt cx="5876328" cy="32749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0BC0EC7-7029-7687-CF14-6AB4E78D1C92}"/>
                </a:ext>
              </a:extLst>
            </p:cNvPr>
            <p:cNvGrpSpPr/>
            <p:nvPr/>
          </p:nvGrpSpPr>
          <p:grpSpPr>
            <a:xfrm>
              <a:off x="6220671" y="2561908"/>
              <a:ext cx="5876328" cy="3274976"/>
              <a:chOff x="6220671" y="2561908"/>
              <a:chExt cx="5876328" cy="327497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34986B4-EE2D-9E8D-67FA-24F10B92FF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4783" b="12667"/>
              <a:stretch/>
            </p:blipFill>
            <p:spPr>
              <a:xfrm>
                <a:off x="6220671" y="2561908"/>
                <a:ext cx="5876328" cy="3274976"/>
              </a:xfrm>
              <a:prstGeom prst="rect">
                <a:avLst/>
              </a:prstGeom>
              <a:effectLst>
                <a:outerShdw blurRad="76200" dist="101600" dir="2700000" algn="tl" rotWithShape="0">
                  <a:prstClr val="black">
                    <a:alpha val="30000"/>
                  </a:prstClr>
                </a:outerShdw>
              </a:effec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C76A28-0A4F-06E2-B653-1DDB8810E07F}"/>
                  </a:ext>
                </a:extLst>
              </p:cNvPr>
              <p:cNvSpPr/>
              <p:nvPr/>
            </p:nvSpPr>
            <p:spPr>
              <a:xfrm>
                <a:off x="6241493" y="3058646"/>
                <a:ext cx="1028700" cy="11049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7823DF-EE3B-A124-CC4B-8338BAF4A400}"/>
                </a:ext>
              </a:extLst>
            </p:cNvPr>
            <p:cNvSpPr/>
            <p:nvPr/>
          </p:nvSpPr>
          <p:spPr>
            <a:xfrm>
              <a:off x="10101431" y="3883511"/>
              <a:ext cx="1995568" cy="57727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697B2E4-FB22-FF8B-ED7D-479E60E57C73}"/>
              </a:ext>
            </a:extLst>
          </p:cNvPr>
          <p:cNvSpPr/>
          <p:nvPr/>
        </p:nvSpPr>
        <p:spPr>
          <a:xfrm>
            <a:off x="4885263" y="4969022"/>
            <a:ext cx="1231559" cy="61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F3DED-FA2D-08CC-3755-48F50591B4B2}"/>
              </a:ext>
            </a:extLst>
          </p:cNvPr>
          <p:cNvSpPr txBox="1"/>
          <p:nvPr/>
        </p:nvSpPr>
        <p:spPr>
          <a:xfrm>
            <a:off x="6291605" y="267529"/>
            <a:ext cx="548511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Select the radio button for the statement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n-US" sz="16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that applies to you; then enter the Employer Identification Number (EIN) and name of the business you work for.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  <a:cs typeface="Helvetica"/>
            </a:endParaRPr>
          </a:p>
          <a:p>
            <a:pPr algn="ctr"/>
            <a:endParaRPr lang="en-US" sz="16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Select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Submit Employer Information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to continue.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  <a:cs typeface="Helvetica"/>
            </a:endParaRPr>
          </a:p>
          <a:p>
            <a:pPr algn="ctr"/>
            <a:endParaRPr lang="en-US" sz="16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On the "Add Employer Information" page select "Request Access to BSO Services".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Helvetic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09EBE5-BF6B-F245-A926-5B3BE7520B09}"/>
              </a:ext>
            </a:extLst>
          </p:cNvPr>
          <p:cNvSpPr/>
          <p:nvPr/>
        </p:nvSpPr>
        <p:spPr>
          <a:xfrm flipV="1">
            <a:off x="3118340" y="5957278"/>
            <a:ext cx="2584937" cy="65844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C5A846-DFA8-6ECF-9BC8-5C6BCAE1FE26}"/>
              </a:ext>
            </a:extLst>
          </p:cNvPr>
          <p:cNvSpPr/>
          <p:nvPr/>
        </p:nvSpPr>
        <p:spPr>
          <a:xfrm>
            <a:off x="1473444" y="4873135"/>
            <a:ext cx="2682631" cy="56270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8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DC4707-0196-79AD-9D69-AA932E055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324" y="2256867"/>
            <a:ext cx="6434780" cy="393273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6D701D3-5157-33EF-2B46-2B7BFF483528}"/>
              </a:ext>
            </a:extLst>
          </p:cNvPr>
          <p:cNvSpPr/>
          <p:nvPr/>
        </p:nvSpPr>
        <p:spPr>
          <a:xfrm>
            <a:off x="6531428" y="3766457"/>
            <a:ext cx="522515" cy="576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3B91C1-1428-6FE5-EDD5-D988185C188D}"/>
              </a:ext>
            </a:extLst>
          </p:cNvPr>
          <p:cNvSpPr/>
          <p:nvPr/>
        </p:nvSpPr>
        <p:spPr>
          <a:xfrm>
            <a:off x="10391075" y="5823857"/>
            <a:ext cx="853868" cy="576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70849-ABA9-B6FD-F4AC-DF97B79FCCFA}"/>
              </a:ext>
            </a:extLst>
          </p:cNvPr>
          <p:cNvSpPr txBox="1"/>
          <p:nvPr/>
        </p:nvSpPr>
        <p:spPr>
          <a:xfrm>
            <a:off x="714375" y="2980746"/>
            <a:ext cx="3246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Check the checkbox saying “SSA Services Suite for Employers:” and select the </a:t>
            </a:r>
            <a:r>
              <a:rPr lang="en-US" sz="2400" b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Next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button.</a:t>
            </a:r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C6B39-A4B1-BBD5-23F2-80AAD2E1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82613"/>
          </a:xfrm>
        </p:spPr>
        <p:txBody>
          <a:bodyPr/>
          <a:lstStyle/>
          <a:p>
            <a:r>
              <a:rPr lang="en-US" sz="4400">
                <a:latin typeface="+mj-lt"/>
                <a:cs typeface="Helvetica" panose="020B0604020202020204" pitchFamily="34" charset="0"/>
              </a:rPr>
              <a:t>Request Access to BSO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D8FA4C-E722-E306-486D-DAB3F7CAC8B7}"/>
              </a:ext>
            </a:extLst>
          </p:cNvPr>
          <p:cNvSpPr/>
          <p:nvPr/>
        </p:nvSpPr>
        <p:spPr>
          <a:xfrm>
            <a:off x="4980972" y="2947686"/>
            <a:ext cx="772698" cy="128023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99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7043-B424-FB87-EF4B-D990DD9A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+mj-lt"/>
                <a:cs typeface="Helvetica" panose="020B0604020202020204" pitchFamily="34" charset="0"/>
              </a:rPr>
              <a:t>Request Access to BSO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7E8B3-4883-6D03-8AEF-833D16801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85" y="1709521"/>
            <a:ext cx="6150429" cy="4416189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10DCEE-57F5-D407-2639-6E5BB5EA244A}"/>
              </a:ext>
            </a:extLst>
          </p:cNvPr>
          <p:cNvSpPr/>
          <p:nvPr/>
        </p:nvSpPr>
        <p:spPr>
          <a:xfrm>
            <a:off x="7532914" y="5138057"/>
            <a:ext cx="1132115" cy="729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8266A6-2670-9152-77B5-81937FFE82AB}"/>
              </a:ext>
            </a:extLst>
          </p:cNvPr>
          <p:cNvSpPr/>
          <p:nvPr/>
        </p:nvSpPr>
        <p:spPr>
          <a:xfrm>
            <a:off x="11179628" y="5717495"/>
            <a:ext cx="805543" cy="4082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9661D-38F2-8102-0D9C-4D21FAD45961}"/>
              </a:ext>
            </a:extLst>
          </p:cNvPr>
          <p:cNvSpPr txBox="1"/>
          <p:nvPr/>
        </p:nvSpPr>
        <p:spPr>
          <a:xfrm>
            <a:off x="704848" y="2209455"/>
            <a:ext cx="466410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Answer the questions:</a:t>
            </a:r>
          </a:p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"Do you want to report wages to Social Security and/or test wage files using AccuWage?" and </a:t>
            </a:r>
            <a:endParaRPr lang="en-US" sz="2400" dirty="0">
              <a:solidFill>
                <a:schemeClr val="tx2">
                  <a:lumMod val="50000"/>
                </a:schemeClr>
              </a:solidFill>
              <a:cs typeface="Helvetica"/>
            </a:endParaRPr>
          </a:p>
          <a:p>
            <a:pPr algn="ctr"/>
            <a:endParaRPr lang="en-US" sz="240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‘In addition, do you want to view wage report name SSN errors?’ </a:t>
            </a:r>
            <a:endParaRPr lang="en-US" sz="2400" dirty="0">
              <a:solidFill>
                <a:schemeClr val="tx2">
                  <a:lumMod val="50000"/>
                </a:schemeClr>
              </a:solidFill>
              <a:cs typeface="Helvetica"/>
            </a:endParaRPr>
          </a:p>
          <a:p>
            <a:pPr algn="ctr"/>
            <a:endParaRPr lang="en-US" sz="240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Select "Next."</a:t>
            </a:r>
            <a:endParaRPr lang="en-US" sz="2400">
              <a:solidFill>
                <a:schemeClr val="tx2">
                  <a:lumMod val="50000"/>
                </a:schemeClr>
              </a:solidFill>
              <a:cs typeface="Helvetic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D23639-E0E0-32E5-E0F7-E6E8A9B3B340}"/>
              </a:ext>
            </a:extLst>
          </p:cNvPr>
          <p:cNvSpPr/>
          <p:nvPr/>
        </p:nvSpPr>
        <p:spPr>
          <a:xfrm>
            <a:off x="6012818" y="1907451"/>
            <a:ext cx="772698" cy="128023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3193F-5360-295C-6FAE-D281F04C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10" y="1866464"/>
            <a:ext cx="7236920" cy="4534336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8951BA-9BA3-79CA-561E-42B1C8833B25}"/>
              </a:ext>
            </a:extLst>
          </p:cNvPr>
          <p:cNvSpPr txBox="1">
            <a:spLocks/>
          </p:cNvSpPr>
          <p:nvPr/>
        </p:nvSpPr>
        <p:spPr>
          <a:xfrm>
            <a:off x="0" y="1964432"/>
            <a:ext cx="4517571" cy="373968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/>
              </a:rPr>
              <a:t>To request access to Social Security Number Verification Service (SSNVS) Select “Yes” radio button and then "Next."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FC0263-E20B-F24C-0CC9-A6201399177D}"/>
              </a:ext>
            </a:extLst>
          </p:cNvPr>
          <p:cNvSpPr/>
          <p:nvPr/>
        </p:nvSpPr>
        <p:spPr>
          <a:xfrm>
            <a:off x="6749143" y="5399314"/>
            <a:ext cx="8382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679CA5-9627-CCD8-EADE-4FB5178B7ED6}"/>
              </a:ext>
            </a:extLst>
          </p:cNvPr>
          <p:cNvSpPr/>
          <p:nvPr/>
        </p:nvSpPr>
        <p:spPr>
          <a:xfrm>
            <a:off x="11275518" y="5878285"/>
            <a:ext cx="666112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5C2981-B904-3FD8-196F-AA5D1F281C27}"/>
              </a:ext>
            </a:extLst>
          </p:cNvPr>
          <p:cNvSpPr txBox="1">
            <a:spLocks/>
          </p:cNvSpPr>
          <p:nvPr/>
        </p:nvSpPr>
        <p:spPr>
          <a:xfrm>
            <a:off x="762000" y="609600"/>
            <a:ext cx="10972800" cy="8649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A5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0">
                <a:latin typeface="+mj-lt"/>
                <a:cs typeface="Helvetica" panose="020B0604020202020204" pitchFamily="34" charset="0"/>
              </a:rPr>
              <a:t>Request Access to BSO Services</a:t>
            </a:r>
          </a:p>
        </p:txBody>
      </p:sp>
    </p:spTree>
    <p:extLst>
      <p:ext uri="{BB962C8B-B14F-4D97-AF65-F5344CB8AC3E}">
        <p14:creationId xmlns:p14="http://schemas.microsoft.com/office/powerpoint/2010/main" val="31303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47EC-E754-468E-583F-EE2EE1A8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497" y="313001"/>
            <a:ext cx="4770268" cy="582612"/>
          </a:xfrm>
        </p:spPr>
        <p:txBody>
          <a:bodyPr/>
          <a:lstStyle/>
          <a:p>
            <a:r>
              <a:rPr lang="en-US" sz="4400">
                <a:latin typeface="+mj-lt"/>
                <a:cs typeface="Helvetica" panose="020B0604020202020204" pitchFamily="34" charset="0"/>
              </a:rPr>
              <a:t>Confirm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F4052-0C56-10CA-C2A0-3BC4BCDA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84" y="1903241"/>
            <a:ext cx="6823686" cy="3225873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061B5A4-D151-1325-28CA-8D3B66F0A2BB}"/>
              </a:ext>
            </a:extLst>
          </p:cNvPr>
          <p:cNvSpPr txBox="1">
            <a:spLocks/>
          </p:cNvSpPr>
          <p:nvPr/>
        </p:nvSpPr>
        <p:spPr>
          <a:xfrm>
            <a:off x="288353" y="1903241"/>
            <a:ext cx="4176937" cy="240670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/>
              </a:rPr>
              <a:t>Review the summary of services selected and </a:t>
            </a:r>
            <a:endParaRPr lang="en-US" sz="24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/>
              </a:rPr>
              <a:t>Select "Confirm" to submit your access request.  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24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3BB0C0-8095-FF93-80F5-2F20F6CD93E4}"/>
              </a:ext>
            </a:extLst>
          </p:cNvPr>
          <p:cNvSpPr/>
          <p:nvPr/>
        </p:nvSpPr>
        <p:spPr>
          <a:xfrm>
            <a:off x="10798733" y="4699076"/>
            <a:ext cx="936171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62AE-6AB5-45CA-A3A0-3C53A9D1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57" y="275913"/>
            <a:ext cx="11297093" cy="887172"/>
          </a:xfrm>
        </p:spPr>
        <p:txBody>
          <a:bodyPr>
            <a:noAutofit/>
          </a:bodyPr>
          <a:lstStyle/>
          <a:p>
            <a:r>
              <a:rPr lang="en-US" sz="4400" b="0">
                <a:solidFill>
                  <a:schemeClr val="tx2">
                    <a:lumMod val="50000"/>
                  </a:schemeClr>
                </a:solidFill>
                <a:latin typeface="+mj-lt"/>
                <a:cs typeface="Helvetica" panose="020B0604020202020204" pitchFamily="34" charset="0"/>
              </a:rPr>
              <a:t>Request Access to BSO Services Confirmation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CD2F3-6D44-474F-818E-5C6CF18F9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470553"/>
            <a:ext cx="5481017" cy="271970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>
                    <a:lumMod val="50000"/>
                  </a:schemeClr>
                </a:solidFill>
                <a:latin typeface="+mn-lt"/>
              </a:rPr>
              <a:t>The confirmation page shows what services were selected. Please print this page for your records.</a:t>
            </a:r>
          </a:p>
          <a:p>
            <a:r>
              <a:rPr lang="en-US" sz="220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tx2">
                    <a:lumMod val="50000"/>
                  </a:schemeClr>
                </a:solidFill>
                <a:latin typeface="+mn-lt"/>
              </a:rPr>
              <a:t>Activation codes will be mailed to the address we have on record for your employer and are usually received within two weeks.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>
                    <a:lumMod val="50000"/>
                  </a:schemeClr>
                </a:solidFill>
                <a:latin typeface="+mn-lt"/>
              </a:rPr>
              <a:t>Activation codes will enable you to access the services you have chosen.</a:t>
            </a:r>
          </a:p>
          <a:p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+mn-lt"/>
              </a:rPr>
              <a:t>Note: If you request more than one service, you will receive a separate activation code for each service.</a:t>
            </a:r>
          </a:p>
          <a:p>
            <a:pPr algn="ctr"/>
            <a:endParaRPr lang="en-US" sz="22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C88DE-67C8-4BCD-9230-C21999662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991" y="2029846"/>
            <a:ext cx="6194073" cy="279830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2B5BB4-3CF3-40E1-82C4-C8DFFF1819FC}"/>
              </a:ext>
            </a:extLst>
          </p:cNvPr>
          <p:cNvSpPr txBox="1"/>
          <p:nvPr/>
        </p:nvSpPr>
        <p:spPr>
          <a:xfrm>
            <a:off x="5723006" y="4983890"/>
            <a:ext cx="6194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solidFill>
                  <a:schemeClr val="tx2">
                    <a:lumMod val="50000"/>
                  </a:schemeClr>
                </a:solidFill>
                <a:latin typeface="+mn-lt"/>
              </a:rPr>
              <a:t>Please Note: </a:t>
            </a:r>
            <a:r>
              <a:rPr lang="en-US" sz="1600" i="1">
                <a:solidFill>
                  <a:schemeClr val="tx2">
                    <a:lumMod val="50000"/>
                  </a:schemeClr>
                </a:solidFill>
                <a:latin typeface="+mn-lt"/>
              </a:rPr>
              <a:t>If the activation code(s) do not arrive at the address shown for your employer within two weeks, you may re-request them.  </a:t>
            </a:r>
            <a:endParaRPr lang="en-US" sz="1600" i="1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1600" i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600" i="1">
                <a:solidFill>
                  <a:schemeClr val="tx2">
                    <a:lumMod val="50000"/>
                  </a:schemeClr>
                </a:solidFill>
                <a:latin typeface="+mn-lt"/>
              </a:rPr>
              <a:t>Refer to the Re-Request Activation Codes lesson in the </a:t>
            </a:r>
            <a:r>
              <a:rPr lang="en-US" sz="160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BSO Tutorial for Tax Year 2023 (ssa.gov)</a:t>
            </a:r>
            <a:r>
              <a:rPr lang="en-US" sz="160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1E08F-810F-DA93-6251-7E1D5F421E2A}"/>
              </a:ext>
            </a:extLst>
          </p:cNvPr>
          <p:cNvSpPr/>
          <p:nvPr/>
        </p:nvSpPr>
        <p:spPr>
          <a:xfrm>
            <a:off x="5723006" y="2394012"/>
            <a:ext cx="772698" cy="128023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67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62AE-6AB5-45CA-A3A0-3C53A9D1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44" y="403000"/>
            <a:ext cx="7315200" cy="566738"/>
          </a:xfrm>
        </p:spPr>
        <p:txBody>
          <a:bodyPr>
            <a:noAutofit/>
          </a:bodyPr>
          <a:lstStyle/>
          <a:p>
            <a:r>
              <a:rPr lang="en-US" sz="4400" b="0">
                <a:solidFill>
                  <a:schemeClr val="tx2">
                    <a:lumMod val="50000"/>
                  </a:schemeClr>
                </a:solidFill>
                <a:latin typeface="+mj-lt"/>
                <a:cs typeface="Helvetica" panose="020B0604020202020204" pitchFamily="34" charset="0"/>
              </a:rPr>
              <a:t>BSO Main Menu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CD2F3-6D44-474F-818E-5C6CF18F9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926089"/>
            <a:ext cx="3854751" cy="3133844"/>
          </a:xfrm>
        </p:spPr>
        <p:txBody>
          <a:bodyPr>
            <a:noAutofit/>
          </a:bodyPr>
          <a:lstStyle/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Once you receive your mailed activation code, log back in. </a:t>
            </a:r>
          </a:p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Once you have navigated to the BSO main menu, select the </a:t>
            </a:r>
          </a:p>
          <a:p>
            <a:pPr algn="ctr"/>
            <a:r>
              <a:rPr lang="en-US" sz="2400" b="1" u="sng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Enter Activation Code(s)</a:t>
            </a:r>
            <a:r>
              <a:rPr lang="en-US" sz="2400" b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link on the left navigation panel. </a:t>
            </a:r>
            <a:endParaRPr lang="en-US" sz="24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B46D9-654B-7A87-84D3-4D82E0F3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528" y="1516297"/>
            <a:ext cx="7099504" cy="395342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F98704-97DD-467B-BEEF-0BE7E69F610E}"/>
              </a:ext>
            </a:extLst>
          </p:cNvPr>
          <p:cNvCxnSpPr>
            <a:cxnSpLocks/>
          </p:cNvCxnSpPr>
          <p:nvPr/>
        </p:nvCxnSpPr>
        <p:spPr>
          <a:xfrm flipV="1">
            <a:off x="4076281" y="5024176"/>
            <a:ext cx="707571" cy="2722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72F500E-114A-40DF-4E6E-6D053C028656}"/>
              </a:ext>
            </a:extLst>
          </p:cNvPr>
          <p:cNvSpPr/>
          <p:nvPr/>
        </p:nvSpPr>
        <p:spPr>
          <a:xfrm>
            <a:off x="5257809" y="3429000"/>
            <a:ext cx="772698" cy="128023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3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62AE-6AB5-45CA-A3A0-3C53A9D1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70504"/>
            <a:ext cx="7315200" cy="566738"/>
          </a:xfrm>
        </p:spPr>
        <p:txBody>
          <a:bodyPr>
            <a:noAutofit/>
          </a:bodyPr>
          <a:lstStyle/>
          <a:p>
            <a:r>
              <a:rPr lang="en-US" sz="4400" b="0">
                <a:solidFill>
                  <a:schemeClr val="tx2">
                    <a:lumMod val="50000"/>
                  </a:schemeClr>
                </a:solidFill>
                <a:latin typeface="+mj-lt"/>
                <a:cs typeface="Helvetica" panose="020B0604020202020204" pitchFamily="34" charset="0"/>
              </a:rPr>
              <a:t>Enter Activation Codes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CD2F3-6D44-474F-818E-5C6CF18F9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138" y="2944285"/>
            <a:ext cx="4362405" cy="17705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/>
              </a:rPr>
              <a:t>Enter the activation code in the Enter "Activation Code" field and select the 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/>
              </a:rPr>
              <a:t>"Activate Service(s)" button.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BD5B9-AC49-466F-D468-BC43C981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48705"/>
            <a:ext cx="6276931" cy="3560589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0EBEB3-946E-4386-996B-81DC782312A7}"/>
              </a:ext>
            </a:extLst>
          </p:cNvPr>
          <p:cNvSpPr/>
          <p:nvPr/>
        </p:nvSpPr>
        <p:spPr>
          <a:xfrm>
            <a:off x="7565639" y="3614057"/>
            <a:ext cx="1393304" cy="3914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15F6A1-A0D0-46FD-8058-67A1E95575F8}"/>
              </a:ext>
            </a:extLst>
          </p:cNvPr>
          <p:cNvCxnSpPr>
            <a:cxnSpLocks/>
          </p:cNvCxnSpPr>
          <p:nvPr/>
        </p:nvCxnSpPr>
        <p:spPr>
          <a:xfrm flipV="1">
            <a:off x="10267908" y="4288222"/>
            <a:ext cx="609600" cy="3441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95042-7113-4DBE-A2D5-5CBB2DFCF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57" y="692048"/>
            <a:ext cx="7315200" cy="500802"/>
          </a:xfrm>
        </p:spPr>
        <p:txBody>
          <a:bodyPr>
            <a:normAutofit lnSpcReduction="10000"/>
          </a:bodyPr>
          <a:lstStyle/>
          <a:p>
            <a:r>
              <a:rPr lang="en-US" sz="2800" b="1">
                <a:solidFill>
                  <a:schemeClr val="tx2">
                    <a:lumMod val="50000"/>
                  </a:schemeClr>
                </a:solidFill>
              </a:rPr>
              <a:t>Business Services Online Welcome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FFBF4-6162-49D3-AFE7-1B944CEFD29B}"/>
              </a:ext>
            </a:extLst>
          </p:cNvPr>
          <p:cNvSpPr txBox="1"/>
          <p:nvPr/>
        </p:nvSpPr>
        <p:spPr>
          <a:xfrm>
            <a:off x="403935" y="2551837"/>
            <a:ext cx="61389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Point your browser to the Business Services Online (BSO) Welcome page: </a:t>
            </a:r>
            <a:r>
              <a:rPr lang="en-US" sz="200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www.ssa.gov/bso</a:t>
            </a:r>
            <a:r>
              <a:rPr lang="en-US" sz="200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b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000" b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Select the </a:t>
            </a:r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Create account</a:t>
            </a:r>
            <a:r>
              <a:rPr lang="en-US" sz="2000" b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button in the employer box on the Business Services Online Welcome page. </a:t>
            </a:r>
            <a:b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BB3425F7-6F8D-2E9C-8DE4-E825E11F17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1"/>
          <a:stretch/>
        </p:blipFill>
        <p:spPr>
          <a:xfrm>
            <a:off x="6542843" y="112716"/>
            <a:ext cx="4490807" cy="6482606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6825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62AE-6AB5-45CA-A3A0-3C53A9D1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427654"/>
            <a:ext cx="10115550" cy="566738"/>
          </a:xfrm>
        </p:spPr>
        <p:txBody>
          <a:bodyPr>
            <a:noAutofit/>
          </a:bodyPr>
          <a:lstStyle/>
          <a:p>
            <a:r>
              <a:rPr lang="en-US" sz="4400" b="0">
                <a:solidFill>
                  <a:schemeClr val="tx2">
                    <a:lumMod val="50000"/>
                  </a:schemeClr>
                </a:solidFill>
                <a:latin typeface="+mj-lt"/>
                <a:cs typeface="Helvetica" panose="020B0604020202020204" pitchFamily="34" charset="0"/>
              </a:rPr>
              <a:t>Enter Activation Code(s) - Confirmation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CD2F3-6D44-474F-818E-5C6CF18F9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" y="1652990"/>
            <a:ext cx="4521460" cy="39629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/>
              </a:rPr>
              <a:t>The system displays the Enter Activation Code(s) – Confirmation page. </a:t>
            </a:r>
            <a:endParaRPr lang="en-US" sz="24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/>
              </a:rPr>
              <a:t>Select the Go to the "Main Menu" button to return to the Business Services Online Main Menu page.  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/>
              </a:rPr>
              <a:t>The activated service will be listed. 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E2750-520D-E0EA-372B-579995834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28" y="1529165"/>
            <a:ext cx="6879771" cy="3962953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5A9A8C-04C1-8753-A8C2-CB35AFEDDEDD}"/>
              </a:ext>
            </a:extLst>
          </p:cNvPr>
          <p:cNvSpPr/>
          <p:nvPr/>
        </p:nvSpPr>
        <p:spPr>
          <a:xfrm>
            <a:off x="8879534" y="3809365"/>
            <a:ext cx="1393304" cy="3914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8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62AE-6AB5-45CA-A3A0-3C53A9D1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452778"/>
            <a:ext cx="7315200" cy="566738"/>
          </a:xfrm>
        </p:spPr>
        <p:txBody>
          <a:bodyPr>
            <a:noAutofit/>
          </a:bodyPr>
          <a:lstStyle/>
          <a:p>
            <a:r>
              <a:rPr lang="en-US" sz="4400" b="0">
                <a:solidFill>
                  <a:schemeClr val="tx2">
                    <a:lumMod val="50000"/>
                  </a:schemeClr>
                </a:solidFill>
                <a:latin typeface="+mj-lt"/>
                <a:cs typeface="Helvetica" panose="020B0604020202020204" pitchFamily="34" charset="0"/>
              </a:rPr>
              <a:t>Main Menu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CD2F3-6D44-474F-818E-5C6CF18F9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165" y="2539036"/>
            <a:ext cx="5548831" cy="1598698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+mn-lt"/>
              </a:rPr>
              <a:t>You are now ready to </a:t>
            </a:r>
          </a:p>
          <a:p>
            <a:pPr algn="ctr"/>
            <a:r>
              <a:rPr lang="en-US" sz="2800">
                <a:solidFill>
                  <a:schemeClr val="tx2">
                    <a:lumMod val="50000"/>
                  </a:schemeClr>
                </a:solidFill>
                <a:latin typeface="+mn-lt"/>
              </a:rPr>
              <a:t>Report Wages to Social Security.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95ACD-DF51-4B68-9F94-B7D177EF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317" y="1371421"/>
            <a:ext cx="5474682" cy="411515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4D436F-2CE3-80A6-747F-AA76688985A5}"/>
              </a:ext>
            </a:extLst>
          </p:cNvPr>
          <p:cNvSpPr/>
          <p:nvPr/>
        </p:nvSpPr>
        <p:spPr>
          <a:xfrm>
            <a:off x="6096000" y="2075232"/>
            <a:ext cx="900418" cy="114296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6A477-FA17-E963-9320-ACD6BC94EA4E}"/>
              </a:ext>
            </a:extLst>
          </p:cNvPr>
          <p:cNvSpPr/>
          <p:nvPr/>
        </p:nvSpPr>
        <p:spPr>
          <a:xfrm>
            <a:off x="7778750" y="2189528"/>
            <a:ext cx="900418" cy="8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1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FA203C-B51F-EFD3-DDAE-A7CEB435F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6" t="4280" r="21250" b="2784"/>
          <a:stretch/>
        </p:blipFill>
        <p:spPr>
          <a:xfrm>
            <a:off x="176817" y="620608"/>
            <a:ext cx="3741439" cy="5282592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596C215-1637-9A60-032F-6E376FAF4460}"/>
              </a:ext>
            </a:extLst>
          </p:cNvPr>
          <p:cNvSpPr/>
          <p:nvPr/>
        </p:nvSpPr>
        <p:spPr>
          <a:xfrm>
            <a:off x="176816" y="3738622"/>
            <a:ext cx="1385766" cy="4514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D3ACD-A4A3-8FB5-5C4D-17FDC1F1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New user Path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0E3A7F-A376-DC12-A681-D85C72D9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64" y="1004479"/>
            <a:ext cx="39909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DD72FF3-0449-46BB-44F7-071B2D27B8D9}"/>
              </a:ext>
            </a:extLst>
          </p:cNvPr>
          <p:cNvSpPr/>
          <p:nvPr/>
        </p:nvSpPr>
        <p:spPr>
          <a:xfrm>
            <a:off x="4051140" y="1539433"/>
            <a:ext cx="4132162" cy="3368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LINKS ON THE LEFT TAKE YOU TO THE SCREEN ON THE RIGHT</a:t>
            </a:r>
          </a:p>
        </p:txBody>
      </p:sp>
    </p:spTree>
    <p:extLst>
      <p:ext uri="{BB962C8B-B14F-4D97-AF65-F5344CB8AC3E}">
        <p14:creationId xmlns:p14="http://schemas.microsoft.com/office/powerpoint/2010/main" val="396206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A751-6E99-E2E3-430D-502EB3A9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54" y="2578962"/>
            <a:ext cx="3749676" cy="123843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/>
                <a:cs typeface="Helvetica"/>
              </a:rPr>
              <a:t>Select "Create an account with Login.gov"</a:t>
            </a:r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06C05B1-F5A1-BE9E-754A-AA3F224F5D0E}"/>
              </a:ext>
            </a:extLst>
          </p:cNvPr>
          <p:cNvSpPr/>
          <p:nvPr/>
        </p:nvSpPr>
        <p:spPr>
          <a:xfrm rot="20847238">
            <a:off x="4880582" y="2394173"/>
            <a:ext cx="2410905" cy="733646"/>
          </a:xfrm>
          <a:prstGeom prst="rightArrow">
            <a:avLst>
              <a:gd name="adj1" fmla="val 50000"/>
              <a:gd name="adj2" fmla="val 75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22F4DA-73CE-74F5-6B05-D375FC9E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40" y="1171575"/>
            <a:ext cx="39909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0ADB46B-D586-44C8-9FC5-EFC7C1EBEDFB}"/>
              </a:ext>
            </a:extLst>
          </p:cNvPr>
          <p:cNvSpPr/>
          <p:nvPr/>
        </p:nvSpPr>
        <p:spPr>
          <a:xfrm>
            <a:off x="7552840" y="2323322"/>
            <a:ext cx="2550650" cy="3672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B947A-F026-C97C-7EBE-BA92DC7B1655}"/>
              </a:ext>
            </a:extLst>
          </p:cNvPr>
          <p:cNvSpPr txBox="1"/>
          <p:nvPr/>
        </p:nvSpPr>
        <p:spPr>
          <a:xfrm>
            <a:off x="230798" y="6022730"/>
            <a:ext cx="116607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Times"/>
                <a:cs typeface="Helvetica"/>
              </a:rPr>
              <a:t>Note: If you already have a Social Security account, Login.gov, or ID.me account, please sign in with one of those options.</a:t>
            </a:r>
            <a:endParaRPr lang="en-US">
              <a:solidFill>
                <a:srgbClr val="002060"/>
              </a:solidFill>
              <a:latin typeface="Times"/>
            </a:endParaRPr>
          </a:p>
          <a:p>
            <a:pPr algn="l"/>
            <a:endParaRPr lang="en-US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6166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59D6-A1F3-D8A6-4B89-4C3EE1AB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28" y="482702"/>
            <a:ext cx="4353017" cy="1167415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+mj-lt"/>
                <a:cs typeface="Helvetica" panose="020B0604020202020204" pitchFamily="34" charset="0"/>
              </a:rPr>
              <a:t>Follow the Login.gov </a:t>
            </a:r>
            <a:r>
              <a:rPr lang="en-US" sz="3200" b="1">
                <a:latin typeface="+mj-lt"/>
                <a:cs typeface="Helvetica" panose="020B0604020202020204" pitchFamily="34" charset="0"/>
              </a:rPr>
              <a:t>Create an account </a:t>
            </a:r>
            <a:r>
              <a:rPr lang="en-US" sz="3200">
                <a:latin typeface="+mj-lt"/>
                <a:cs typeface="Helvetica" panose="020B0604020202020204" pitchFamily="34" charset="0"/>
              </a:rPr>
              <a:t>option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C7064BF-435F-EF2D-A242-A03B96F4B9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4" b="11201"/>
          <a:stretch/>
        </p:blipFill>
        <p:spPr>
          <a:xfrm>
            <a:off x="200628" y="1726405"/>
            <a:ext cx="3376613" cy="4500563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C14372-60B3-32EC-7617-172007161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97997"/>
            <a:ext cx="2668524" cy="663025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CC704F-19C9-47F7-D327-18CD2601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789" y="1066410"/>
            <a:ext cx="2924583" cy="5572903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D82F80E5-D7A9-0312-E661-5BBCBE316F72}"/>
              </a:ext>
            </a:extLst>
          </p:cNvPr>
          <p:cNvSpPr/>
          <p:nvPr/>
        </p:nvSpPr>
        <p:spPr>
          <a:xfrm>
            <a:off x="3726442" y="3413124"/>
            <a:ext cx="112395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F857814-7322-4D10-AB18-38EAAF1546CF}"/>
              </a:ext>
            </a:extLst>
          </p:cNvPr>
          <p:cNvSpPr/>
          <p:nvPr/>
        </p:nvSpPr>
        <p:spPr>
          <a:xfrm>
            <a:off x="7858381" y="3433762"/>
            <a:ext cx="112395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77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0C5E4C-B3A3-6F4E-838C-D3C974A119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40936"/>
          <a:stretch/>
        </p:blipFill>
        <p:spPr>
          <a:xfrm>
            <a:off x="0" y="2009775"/>
            <a:ext cx="5132388" cy="3290888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59BA6-AFB7-BAD2-3EB9-307D1AA29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578" y="3429000"/>
            <a:ext cx="6560737" cy="32899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77B791-2964-959F-56CA-829A00AC2FE6}"/>
              </a:ext>
            </a:extLst>
          </p:cNvPr>
          <p:cNvSpPr/>
          <p:nvPr/>
        </p:nvSpPr>
        <p:spPr>
          <a:xfrm>
            <a:off x="5728948" y="5066179"/>
            <a:ext cx="683657" cy="426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AD76B28-4F7F-2878-8E04-7CCE2A995F20}"/>
              </a:ext>
            </a:extLst>
          </p:cNvPr>
          <p:cNvSpPr/>
          <p:nvPr/>
        </p:nvSpPr>
        <p:spPr>
          <a:xfrm rot="12268358">
            <a:off x="6365114" y="5306137"/>
            <a:ext cx="2230734" cy="101488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C07637-69CB-347D-7E7B-326943DDB866}"/>
              </a:ext>
            </a:extLst>
          </p:cNvPr>
          <p:cNvSpPr txBox="1">
            <a:spLocks/>
          </p:cNvSpPr>
          <p:nvPr/>
        </p:nvSpPr>
        <p:spPr>
          <a:xfrm>
            <a:off x="772357" y="148927"/>
            <a:ext cx="9756560" cy="1408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Complete these additional steps to finalize the process to verify your identity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E95FA-F298-3F17-B690-735B6DDFB7FE}"/>
              </a:ext>
            </a:extLst>
          </p:cNvPr>
          <p:cNvSpPr txBox="1"/>
          <p:nvPr/>
        </p:nvSpPr>
        <p:spPr>
          <a:xfrm>
            <a:off x="6070776" y="1994187"/>
            <a:ext cx="494040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Select the "No" radio button that you have not received an activation code yet.</a:t>
            </a:r>
          </a:p>
        </p:txBody>
      </p:sp>
    </p:spTree>
    <p:extLst>
      <p:ext uri="{BB962C8B-B14F-4D97-AF65-F5344CB8AC3E}">
        <p14:creationId xmlns:p14="http://schemas.microsoft.com/office/powerpoint/2010/main" val="6213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C01B-5325-A0CD-54C2-DDFD3A56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53" y="1863248"/>
            <a:ext cx="6902274" cy="27442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/>
                <a:cs typeface="Helvetica"/>
              </a:rPr>
              <a:t>Select "I agree to the Terms of Service."</a:t>
            </a:r>
            <a:br>
              <a:rPr lang="en-US">
                <a:latin typeface="Times New Roman"/>
                <a:cs typeface="Helvetica" panose="020B0604020202020204" pitchFamily="34" charset="0"/>
              </a:rPr>
            </a:br>
            <a:br>
              <a:rPr lang="en-US">
                <a:latin typeface="Times New Roman"/>
                <a:cs typeface="Helvetica" panose="020B0604020202020204" pitchFamily="34" charset="0"/>
              </a:rPr>
            </a:br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/>
                <a:cs typeface="Helvetica"/>
              </a:rPr>
              <a:t>Then select "Next"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94A455-FC9A-08F2-86BE-FD0E1EFDB91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1" y="212725"/>
            <a:ext cx="3992563" cy="6432550"/>
          </a:xfrm>
          <a:prstGeom prst="rect">
            <a:avLst/>
          </a:prstGeom>
          <a:effectLst>
            <a:outerShdw blurRad="76200" dist="101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EF137E-CD4C-571D-4B9C-EA740464A476}"/>
              </a:ext>
            </a:extLst>
          </p:cNvPr>
          <p:cNvSpPr/>
          <p:nvPr/>
        </p:nvSpPr>
        <p:spPr>
          <a:xfrm>
            <a:off x="334409" y="5690920"/>
            <a:ext cx="1647824" cy="818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369B-38A6-F7FA-962F-0E5F3328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" y="115410"/>
            <a:ext cx="5240266" cy="174694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Verify Your Identity </a:t>
            </a: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CE80B5-46F7-9EC7-E8A5-3A4B8049B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933" y="476738"/>
            <a:ext cx="5240266" cy="5904524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FE734-CAD1-CB8F-B7C9-4BB0184E6BBE}"/>
              </a:ext>
            </a:extLst>
          </p:cNvPr>
          <p:cNvSpPr txBox="1"/>
          <p:nvPr/>
        </p:nvSpPr>
        <p:spPr>
          <a:xfrm>
            <a:off x="299739" y="1862356"/>
            <a:ext cx="4649764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+mn-lt"/>
              </a:rPr>
              <a:t>Enter your personal information so we may identify you.</a:t>
            </a:r>
          </a:p>
          <a:p>
            <a:endParaRPr lang="en-US" sz="2400">
              <a:solidFill>
                <a:schemeClr val="tx2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chemeClr val="tx2">
                    <a:lumMod val="50000"/>
                  </a:schemeClr>
                </a:solidFill>
                <a:effectLst/>
                <a:latin typeface="-apple-system"/>
              </a:rPr>
              <a:t>The information you provide when you register allows us to confirm your identity before issuing a User ID.</a:t>
            </a: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-apple-system"/>
              </a:rPr>
              <a:t>Your employer will NOT see your personal information OR have access to it.</a:t>
            </a:r>
          </a:p>
          <a:p>
            <a:pPr marL="742950" lvl="1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-apple-system"/>
              </a:rPr>
              <a:t>Your personal Social Security account and BSO account will remain separate.</a:t>
            </a:r>
            <a:endParaRPr lang="en-US" sz="20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8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SSA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SATheme1" id="{368E0E2B-F5BC-4B80-BDFB-F2E6C41C4618}" vid="{8BDBA366-430D-47B5-9060-95F40A61DB28}"/>
    </a:ext>
  </a:extLst>
</a:theme>
</file>

<file path=ppt/theme/theme2.xml><?xml version="1.0" encoding="utf-8"?>
<a:theme xmlns:a="http://schemas.openxmlformats.org/drawingml/2006/main" name="ThemeSSAgov">
  <a:themeElements>
    <a:clrScheme name="Custom 20">
      <a:dk1>
        <a:srgbClr val="003366"/>
      </a:dk1>
      <a:lt1>
        <a:sysClr val="window" lastClr="FFFFFF"/>
      </a:lt1>
      <a:dk2>
        <a:srgbClr val="003366"/>
      </a:dk2>
      <a:lt2>
        <a:srgbClr val="EEECE1"/>
      </a:lt2>
      <a:accent1>
        <a:srgbClr val="31859B"/>
      </a:accent1>
      <a:accent2>
        <a:srgbClr val="953734"/>
      </a:accent2>
      <a:accent3>
        <a:srgbClr val="A5A5A5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C00000"/>
      </a:folHlink>
    </a:clrScheme>
    <a:fontScheme name="Custom 2">
      <a:majorFont>
        <a:latin typeface="Time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SAgov" id="{DA4D20CA-F7A5-476E-B5CF-A312A58C1600}" vid="{3827BD9A-6BBE-4823-BE14-381960381BD6}"/>
    </a:ext>
  </a:extLst>
</a:theme>
</file>

<file path=ppt/theme/theme3.xml><?xml version="1.0" encoding="utf-8"?>
<a:theme xmlns:a="http://schemas.openxmlformats.org/drawingml/2006/main" name="1_SSA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SATheme1" id="{368E0E2B-F5BC-4B80-BDFB-F2E6C41C4618}" vid="{8BDBA366-430D-47B5-9060-95F40A61DB28}"/>
    </a:ext>
  </a:extLst>
</a:theme>
</file>

<file path=ppt/theme/theme4.xml><?xml version="1.0" encoding="utf-8"?>
<a:theme xmlns:a="http://schemas.openxmlformats.org/drawingml/2006/main" name="1_ThemeSSAgov">
  <a:themeElements>
    <a:clrScheme name="Custom 20">
      <a:dk1>
        <a:srgbClr val="003366"/>
      </a:dk1>
      <a:lt1>
        <a:sysClr val="window" lastClr="FFFFFF"/>
      </a:lt1>
      <a:dk2>
        <a:srgbClr val="003366"/>
      </a:dk2>
      <a:lt2>
        <a:srgbClr val="EEECE1"/>
      </a:lt2>
      <a:accent1>
        <a:srgbClr val="31859B"/>
      </a:accent1>
      <a:accent2>
        <a:srgbClr val="953734"/>
      </a:accent2>
      <a:accent3>
        <a:srgbClr val="A5A5A5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C00000"/>
      </a:folHlink>
    </a:clrScheme>
    <a:fontScheme name="Custom 2">
      <a:majorFont>
        <a:latin typeface="Time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SAgov" id="{DA4D20CA-F7A5-476E-B5CF-A312A58C1600}" vid="{3827BD9A-6BBE-4823-BE14-381960381BD6}"/>
    </a:ext>
  </a:extLst>
</a:theme>
</file>

<file path=ppt/theme/theme5.xml><?xml version="1.0" encoding="utf-8"?>
<a:theme xmlns:a="http://schemas.openxmlformats.org/drawingml/2006/main" name="Ion">
  <a:themeElements>
    <a:clrScheme name="ssa standard colors">
      <a:dk1>
        <a:srgbClr val="003366"/>
      </a:dk1>
      <a:lt1>
        <a:sysClr val="window" lastClr="FFFFFF"/>
      </a:lt1>
      <a:dk2>
        <a:srgbClr val="003366"/>
      </a:dk2>
      <a:lt2>
        <a:srgbClr val="EEECE1"/>
      </a:lt2>
      <a:accent1>
        <a:srgbClr val="31859B"/>
      </a:accent1>
      <a:accent2>
        <a:srgbClr val="953734"/>
      </a:accent2>
      <a:accent3>
        <a:srgbClr val="A5A5A5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66"/>
      </a:hlink>
      <a:folHlink>
        <a:srgbClr val="C00000"/>
      </a:folHlink>
    </a:clrScheme>
    <a:fontScheme name="Custom 2">
      <a:majorFont>
        <a:latin typeface="Times"/>
        <a:ea typeface=""/>
        <a:cs typeface=""/>
      </a:majorFont>
      <a:minorFont>
        <a:latin typeface="Helvetica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published xmlns="31c466fe-cc60-4ec6-bf77-6246fa92e050" xsi:nil="true"/>
    <Notes xmlns="31c466fe-cc60-4ec6-bf77-6246fa92e050" xsi:nil="true"/>
    <SharedWithUsers xmlns="6a307088-6d4f-4ce8-990b-58c326e8406b">
      <UserInfo>
        <DisplayName>Dailey, Camille</DisplayName>
        <AccountId>13</AccountId>
        <AccountType/>
      </UserInfo>
      <UserInfo>
        <DisplayName>Williams, Nicole</DisplayName>
        <AccountId>17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9406C240A8847866D0AEDB07F692D" ma:contentTypeVersion="12" ma:contentTypeDescription="Create a new document." ma:contentTypeScope="" ma:versionID="988323d386b76ec5fde7bdbced730ffe">
  <xsd:schema xmlns:xsd="http://www.w3.org/2001/XMLSchema" xmlns:xs="http://www.w3.org/2001/XMLSchema" xmlns:p="http://schemas.microsoft.com/office/2006/metadata/properties" xmlns:ns2="31c466fe-cc60-4ec6-bf77-6246fa92e050" xmlns:ns3="6a307088-6d4f-4ce8-990b-58c326e8406b" targetNamespace="http://schemas.microsoft.com/office/2006/metadata/properties" ma:root="true" ma:fieldsID="9bb5e9364f03203c27d3ba1d0df3a4dc" ns2:_="" ns3:_="">
    <xsd:import namespace="31c466fe-cc60-4ec6-bf77-6246fa92e050"/>
    <xsd:import namespace="6a307088-6d4f-4ce8-990b-58c326e840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Datepublished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466fe-cc60-4ec6-bf77-6246fa92e0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1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Datepublished" ma:index="14" nillable="true" ma:displayName="Date published" ma:format="DateOnly" ma:internalName="Datepublished">
      <xsd:simpleType>
        <xsd:restriction base="dms:DateTim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07088-6d4f-4ce8-990b-58c326e840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2D27E1-824F-49A8-B310-163DE6FE39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9EB345-A5C8-4B3D-8DCD-B4F3C7F4600B}">
  <ds:schemaRefs>
    <ds:schemaRef ds:uri="31c466fe-cc60-4ec6-bf77-6246fa92e050"/>
    <ds:schemaRef ds:uri="6a307088-6d4f-4ce8-990b-58c326e840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22CEAC-EE07-4172-8E43-383ECBD6AA2A}">
  <ds:schemaRefs>
    <ds:schemaRef ds:uri="31c466fe-cc60-4ec6-bf77-6246fa92e050"/>
    <ds:schemaRef ds:uri="6a307088-6d4f-4ce8-990b-58c326e840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SSATheme1</Template>
  <TotalTime>0</TotalTime>
  <Words>1043</Words>
  <Application>Microsoft Office PowerPoint</Application>
  <PresentationFormat>Widescreen</PresentationFormat>
  <Paragraphs>119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-apple-system</vt:lpstr>
      <vt:lpstr>Arial</vt:lpstr>
      <vt:lpstr>Calibri</vt:lpstr>
      <vt:lpstr>Corbel</vt:lpstr>
      <vt:lpstr>Georgia</vt:lpstr>
      <vt:lpstr>Helvetica</vt:lpstr>
      <vt:lpstr>Times</vt:lpstr>
      <vt:lpstr>Times New Roman</vt:lpstr>
      <vt:lpstr>Wingdings 3</vt:lpstr>
      <vt:lpstr>SSATheme1</vt:lpstr>
      <vt:lpstr>ThemeSSAgov</vt:lpstr>
      <vt:lpstr>1_SSATheme1</vt:lpstr>
      <vt:lpstr>1_ThemeSSAgov</vt:lpstr>
      <vt:lpstr>Ion</vt:lpstr>
      <vt:lpstr>How to Register and Get an Activation Code For  Business Services Online</vt:lpstr>
      <vt:lpstr>PowerPoint Presentation</vt:lpstr>
      <vt:lpstr>PowerPoint Presentation</vt:lpstr>
      <vt:lpstr>PowerPoint Presentation</vt:lpstr>
      <vt:lpstr>Select "Create an account with Login.gov"</vt:lpstr>
      <vt:lpstr>Follow the Login.gov Create an account option</vt:lpstr>
      <vt:lpstr>PowerPoint Presentation</vt:lpstr>
      <vt:lpstr>Select "I agree to the Terms of Service."  Then select "Next"</vt:lpstr>
      <vt:lpstr>Verify Your Identity </vt:lpstr>
      <vt:lpstr>Choose how you want to receive the activation code</vt:lpstr>
      <vt:lpstr>Enter the activation code and select  "Submit Activation Code"</vt:lpstr>
      <vt:lpstr>Choose How To Verify Your ID</vt:lpstr>
      <vt:lpstr>Steps to take photos with your smart phone</vt:lpstr>
      <vt:lpstr>Steps to verify your financial information</vt:lpstr>
      <vt:lpstr>You have successfully authenticated your identity</vt:lpstr>
      <vt:lpstr>Select ‘Request a new User ID’ and select  ‘Next’</vt:lpstr>
      <vt:lpstr>Enter your personal contact information</vt:lpstr>
      <vt:lpstr>Your new BSO User ID has been created</vt:lpstr>
      <vt:lpstr>BSO Main Menu</vt:lpstr>
      <vt:lpstr>Request Access to BSO Services</vt:lpstr>
      <vt:lpstr>Request access to BSO services</vt:lpstr>
      <vt:lpstr>Add employer information</vt:lpstr>
      <vt:lpstr>Request Access to BSO Services</vt:lpstr>
      <vt:lpstr>Request Access to BSO Services</vt:lpstr>
      <vt:lpstr>PowerPoint Presentation</vt:lpstr>
      <vt:lpstr>Confirm </vt:lpstr>
      <vt:lpstr>Request Access to BSO Services Confirmation </vt:lpstr>
      <vt:lpstr>BSO Main Menu </vt:lpstr>
      <vt:lpstr>Enter Activation Codes </vt:lpstr>
      <vt:lpstr>Enter Activation Code(s) - Confirmation </vt:lpstr>
      <vt:lpstr>Main Menu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and Get an Activation Code to Use Business Services Online</dc:title>
  <dc:creator>Megan Chenoweth</dc:creator>
  <cp:lastModifiedBy>Almonte, Juan</cp:lastModifiedBy>
  <cp:revision>94</cp:revision>
  <dcterms:created xsi:type="dcterms:W3CDTF">2022-12-19T18:40:28Z</dcterms:created>
  <dcterms:modified xsi:type="dcterms:W3CDTF">2023-11-22T16:39:25Z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400036671</vt:i4>
  </property>
  <property fmtid="{D5CDD505-2E9C-101B-9397-08002B2CF9AE}" pid="3" name="_NewReviewCycle">
    <vt:lpwstr/>
  </property>
  <property fmtid="{D5CDD505-2E9C-101B-9397-08002B2CF9AE}" pid="4" name="_EmailSubject">
    <vt:lpwstr>Request to add/update "How to Register and Get and Activation Code (New)" on Employer Filing and What's New Page</vt:lpwstr>
  </property>
  <property fmtid="{D5CDD505-2E9C-101B-9397-08002B2CF9AE}" pid="5" name="_AuthorEmail">
    <vt:lpwstr>Camille.Dailey@ssa.gov</vt:lpwstr>
  </property>
  <property fmtid="{D5CDD505-2E9C-101B-9397-08002B2CF9AE}" pid="6" name="_AuthorEmailDisplayName">
    <vt:lpwstr>Dailey, Camille</vt:lpwstr>
  </property>
  <property fmtid="{D5CDD505-2E9C-101B-9397-08002B2CF9AE}" pid="7" name="_PreviousAdHocReviewCycleID">
    <vt:i4>-40182717</vt:i4>
  </property>
  <property fmtid="{D5CDD505-2E9C-101B-9397-08002B2CF9AE}" pid="8" name="ContentTypeId">
    <vt:lpwstr>0x0101001A99406C240A8847866D0AEDB07F692D</vt:lpwstr>
  </property>
</Properties>
</file>