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41"/>
  </p:notesMasterIdLst>
  <p:sldIdLst>
    <p:sldId id="365" r:id="rId5"/>
    <p:sldId id="343" r:id="rId6"/>
    <p:sldId id="342" r:id="rId7"/>
    <p:sldId id="379" r:id="rId8"/>
    <p:sldId id="367" r:id="rId9"/>
    <p:sldId id="332" r:id="rId10"/>
    <p:sldId id="356" r:id="rId11"/>
    <p:sldId id="333" r:id="rId12"/>
    <p:sldId id="334" r:id="rId13"/>
    <p:sldId id="372" r:id="rId14"/>
    <p:sldId id="320" r:id="rId15"/>
    <p:sldId id="340" r:id="rId16"/>
    <p:sldId id="370" r:id="rId17"/>
    <p:sldId id="313" r:id="rId18"/>
    <p:sldId id="322" r:id="rId19"/>
    <p:sldId id="326" r:id="rId20"/>
    <p:sldId id="371" r:id="rId21"/>
    <p:sldId id="328" r:id="rId22"/>
    <p:sldId id="329" r:id="rId23"/>
    <p:sldId id="358" r:id="rId24"/>
    <p:sldId id="323" r:id="rId25"/>
    <p:sldId id="373" r:id="rId26"/>
    <p:sldId id="377" r:id="rId27"/>
    <p:sldId id="378" r:id="rId28"/>
    <p:sldId id="341" r:id="rId29"/>
    <p:sldId id="355" r:id="rId30"/>
    <p:sldId id="375" r:id="rId31"/>
    <p:sldId id="376" r:id="rId32"/>
    <p:sldId id="350" r:id="rId33"/>
    <p:sldId id="349" r:id="rId34"/>
    <p:sldId id="351" r:id="rId35"/>
    <p:sldId id="352" r:id="rId36"/>
    <p:sldId id="366" r:id="rId37"/>
    <p:sldId id="374" r:id="rId38"/>
    <p:sldId id="353" r:id="rId39"/>
    <p:sldId id="354"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tts, Heather" initials="PH" lastIdx="6" clrIdx="0">
    <p:extLst>
      <p:ext uri="{19B8F6BF-5375-455C-9EA6-DF929625EA0E}">
        <p15:presenceInfo xmlns:p15="http://schemas.microsoft.com/office/powerpoint/2012/main" userId="S-1-5-21-2587397230-3316739918-3431996274-31394" providerId="AD"/>
      </p:ext>
    </p:extLst>
  </p:cmAuthor>
  <p:cmAuthor id="2" name="Liptz, Chuck" initials="LC" lastIdx="10" clrIdx="1">
    <p:extLst>
      <p:ext uri="{19B8F6BF-5375-455C-9EA6-DF929625EA0E}">
        <p15:presenceInfo xmlns:p15="http://schemas.microsoft.com/office/powerpoint/2012/main" userId="S-1-5-21-2587397230-3316739918-3431996274-19894" providerId="AD"/>
      </p:ext>
    </p:extLst>
  </p:cmAuthor>
  <p:cmAuthor id="3" name="Williams, Nicole"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00"/>
    <a:srgbClr val="00682F"/>
    <a:srgbClr val="008E40"/>
    <a:srgbClr val="E7F1FA"/>
    <a:srgbClr val="CCE3F5"/>
    <a:srgbClr val="A5B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7362" autoAdjust="0"/>
  </p:normalViewPr>
  <p:slideViewPr>
    <p:cSldViewPr snapToGrid="0">
      <p:cViewPr varScale="1">
        <p:scale>
          <a:sx n="84" d="100"/>
          <a:sy n="84" d="100"/>
        </p:scale>
        <p:origin x="56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FF383-1FD3-4121-888A-5DB742D54A9D}"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9B7C8-E0D8-461C-B7E5-B09668176168}" type="slidenum">
              <a:rPr lang="en-US" smtClean="0"/>
              <a:t>‹#›</a:t>
            </a:fld>
            <a:endParaRPr lang="en-US" dirty="0"/>
          </a:p>
        </p:txBody>
      </p:sp>
    </p:spTree>
    <p:extLst>
      <p:ext uri="{BB962C8B-B14F-4D97-AF65-F5344CB8AC3E}">
        <p14:creationId xmlns:p14="http://schemas.microsoft.com/office/powerpoint/2010/main" val="231264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1</a:t>
            </a:fld>
            <a:endParaRPr lang="en-US" dirty="0"/>
          </a:p>
        </p:txBody>
      </p:sp>
    </p:spTree>
    <p:extLst>
      <p:ext uri="{BB962C8B-B14F-4D97-AF65-F5344CB8AC3E}">
        <p14:creationId xmlns:p14="http://schemas.microsoft.com/office/powerpoint/2010/main" val="339662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22</a:t>
            </a:fld>
            <a:endParaRPr lang="en-US" dirty="0"/>
          </a:p>
        </p:txBody>
      </p:sp>
    </p:spTree>
    <p:extLst>
      <p:ext uri="{BB962C8B-B14F-4D97-AF65-F5344CB8AC3E}">
        <p14:creationId xmlns:p14="http://schemas.microsoft.com/office/powerpoint/2010/main" val="392041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27</a:t>
            </a:fld>
            <a:endParaRPr lang="en-US" dirty="0"/>
          </a:p>
        </p:txBody>
      </p:sp>
    </p:spTree>
    <p:extLst>
      <p:ext uri="{BB962C8B-B14F-4D97-AF65-F5344CB8AC3E}">
        <p14:creationId xmlns:p14="http://schemas.microsoft.com/office/powerpoint/2010/main" val="63660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28</a:t>
            </a:fld>
            <a:endParaRPr lang="en-US" dirty="0"/>
          </a:p>
        </p:txBody>
      </p:sp>
    </p:spTree>
    <p:extLst>
      <p:ext uri="{BB962C8B-B14F-4D97-AF65-F5344CB8AC3E}">
        <p14:creationId xmlns:p14="http://schemas.microsoft.com/office/powerpoint/2010/main" val="62726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32</a:t>
            </a:fld>
            <a:endParaRPr lang="en-US" dirty="0"/>
          </a:p>
        </p:txBody>
      </p:sp>
    </p:spTree>
    <p:extLst>
      <p:ext uri="{BB962C8B-B14F-4D97-AF65-F5344CB8AC3E}">
        <p14:creationId xmlns:p14="http://schemas.microsoft.com/office/powerpoint/2010/main" val="98119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2</a:t>
            </a:fld>
            <a:endParaRPr lang="en-US" dirty="0"/>
          </a:p>
        </p:txBody>
      </p:sp>
    </p:spTree>
    <p:extLst>
      <p:ext uri="{BB962C8B-B14F-4D97-AF65-F5344CB8AC3E}">
        <p14:creationId xmlns:p14="http://schemas.microsoft.com/office/powerpoint/2010/main" val="219186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6</a:t>
            </a:fld>
            <a:endParaRPr lang="en-US" dirty="0"/>
          </a:p>
        </p:txBody>
      </p:sp>
    </p:spTree>
    <p:extLst>
      <p:ext uri="{BB962C8B-B14F-4D97-AF65-F5344CB8AC3E}">
        <p14:creationId xmlns:p14="http://schemas.microsoft.com/office/powerpoint/2010/main" val="198601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7</a:t>
            </a:fld>
            <a:endParaRPr lang="en-US" dirty="0"/>
          </a:p>
        </p:txBody>
      </p:sp>
    </p:spTree>
    <p:extLst>
      <p:ext uri="{BB962C8B-B14F-4D97-AF65-F5344CB8AC3E}">
        <p14:creationId xmlns:p14="http://schemas.microsoft.com/office/powerpoint/2010/main" val="36519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9</a:t>
            </a:fld>
            <a:endParaRPr lang="en-US" dirty="0"/>
          </a:p>
        </p:txBody>
      </p:sp>
    </p:spTree>
    <p:extLst>
      <p:ext uri="{BB962C8B-B14F-4D97-AF65-F5344CB8AC3E}">
        <p14:creationId xmlns:p14="http://schemas.microsoft.com/office/powerpoint/2010/main" val="101162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10</a:t>
            </a:fld>
            <a:endParaRPr lang="en-US" dirty="0"/>
          </a:p>
        </p:txBody>
      </p:sp>
    </p:spTree>
    <p:extLst>
      <p:ext uri="{BB962C8B-B14F-4D97-AF65-F5344CB8AC3E}">
        <p14:creationId xmlns:p14="http://schemas.microsoft.com/office/powerpoint/2010/main" val="124400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11</a:t>
            </a:fld>
            <a:endParaRPr lang="en-US" dirty="0"/>
          </a:p>
        </p:txBody>
      </p:sp>
    </p:spTree>
    <p:extLst>
      <p:ext uri="{BB962C8B-B14F-4D97-AF65-F5344CB8AC3E}">
        <p14:creationId xmlns:p14="http://schemas.microsoft.com/office/powerpoint/2010/main" val="57146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14</a:t>
            </a:fld>
            <a:endParaRPr lang="en-US" dirty="0"/>
          </a:p>
        </p:txBody>
      </p:sp>
    </p:spTree>
    <p:extLst>
      <p:ext uri="{BB962C8B-B14F-4D97-AF65-F5344CB8AC3E}">
        <p14:creationId xmlns:p14="http://schemas.microsoft.com/office/powerpoint/2010/main" val="408311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F019B7C8-E0D8-461C-B7E5-B09668176168}" type="slidenum">
              <a:rPr lang="en-US" smtClean="0"/>
              <a:t>16</a:t>
            </a:fld>
            <a:endParaRPr lang="en-US" dirty="0"/>
          </a:p>
        </p:txBody>
      </p:sp>
    </p:spTree>
    <p:extLst>
      <p:ext uri="{BB962C8B-B14F-4D97-AF65-F5344CB8AC3E}">
        <p14:creationId xmlns:p14="http://schemas.microsoft.com/office/powerpoint/2010/main" val="104859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806403-D6E7-4BEC-8B29-9783A51D895B}"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388880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CB3875-8A0B-4DF2-B653-5A37305F1094}"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82820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CAE57-A9F3-4CA4-9749-A0D863392EB5}"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332817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CABB4E-A52F-4612-BC95-BAE9A4CDABE3}"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30486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59C861-9CCD-4B97-87B3-7EDA833A7C3A}"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246487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9A417-8493-4FBA-9E4A-0D8B190D5F00}"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142605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A2D646-7058-4EB5-B3CD-416C4CBA97DB}" type="datetime1">
              <a:rPr lang="en-US" smtClean="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62171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8AB61-8CC5-4814-A638-0BDB179FE4C0}" type="datetime1">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271508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DA736-25BC-4235-A8FB-6EB4D72786D4}" type="datetime1">
              <a:rPr lang="en-US" smtClean="0"/>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82221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4662AD-18C4-4F3E-AE99-CA8A30E3EE09}"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68840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0C5325-42A4-454D-B5C0-153F9A00FB68}"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49A78-F85A-4E35-8045-4D1BFA24E7CA}" type="slidenum">
              <a:rPr lang="en-US" smtClean="0"/>
              <a:t>‹#›</a:t>
            </a:fld>
            <a:endParaRPr lang="en-US" dirty="0"/>
          </a:p>
        </p:txBody>
      </p:sp>
    </p:spTree>
    <p:extLst>
      <p:ext uri="{BB962C8B-B14F-4D97-AF65-F5344CB8AC3E}">
        <p14:creationId xmlns:p14="http://schemas.microsoft.com/office/powerpoint/2010/main" val="129368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9F6C1-9BAE-4021-8361-5DC8931C89AF}" type="datetime1">
              <a:rPr lang="en-US" smtClean="0"/>
              <a:t>12/1/2022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49A78-F85A-4E35-8045-4D1BFA24E7CA}" type="slidenum">
              <a:rPr lang="en-US" smtClean="0"/>
              <a:t>‹#›</a:t>
            </a:fld>
            <a:endParaRPr lang="en-US" dirty="0"/>
          </a:p>
        </p:txBody>
      </p:sp>
    </p:spTree>
    <p:extLst>
      <p:ext uri="{BB962C8B-B14F-4D97-AF65-F5344CB8AC3E}">
        <p14:creationId xmlns:p14="http://schemas.microsoft.com/office/powerpoint/2010/main" val="14720621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federalregister.gov/documents/2021/07/23/2021-15615/electronic-filing-requirements-for-specified-returns-and-other-documen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sa.gov/employer/TaxPayer.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federalregister.gov/documents/2021/07/23/2021-15615/electronic-filing-requirements-for-specified-returns-and-other-document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ssa.gov/employer/documents/W2Online.pdf"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www.ssa.gov/employer/documents/WageFileUpload.pdf" TargetMode="External"/><Relationship Id="rId2" Type="http://schemas.openxmlformats.org/officeDocument/2006/relationships/hyperlink" Target="https://www.ssa.gov/employer/EFW2&amp;EFW2C.htm?_ga=2.190798127.541665240.1628513816-1925425395.1608131108" TargetMode="Externa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hyperlink" Target="https://www.ssa.gov/employer/returnfilers.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socialsecurity.gov/employer/bsohbnew.htm#new"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ssa.gov/fraud/"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ssa.gov/employer/" TargetMode="External"/><Relationship Id="rId2" Type="http://schemas.openxmlformats.org/officeDocument/2006/relationships/hyperlink" Target="https://www.ssa.gov/employer" TargetMode="External"/><Relationship Id="rId1" Type="http://schemas.openxmlformats.org/officeDocument/2006/relationships/slideLayout" Target="../slideLayouts/slideLayout7.xml"/><Relationship Id="rId6" Type="http://schemas.openxmlformats.org/officeDocument/2006/relationships/hyperlink" Target="https://www.irs.gov/forms-pubs/about-publication-15" TargetMode="External"/><Relationship Id="rId5" Type="http://schemas.openxmlformats.org/officeDocument/2006/relationships/hyperlink" Target="https://www.irs.gov/pub/irs-pdf/fw2.pdf" TargetMode="External"/><Relationship Id="rId4" Type="http://schemas.openxmlformats.org/officeDocument/2006/relationships/hyperlink" Target="https://www.ssa.gov/employer/returnfilers.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employer/" TargetMode="External"/><Relationship Id="rId2" Type="http://schemas.openxmlformats.org/officeDocument/2006/relationships/hyperlink" Target="https://www.ssa.gov/bso/bsowelcome.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53" y="182133"/>
            <a:ext cx="2727423" cy="1090969"/>
          </a:xfrm>
          <a:prstGeom prst="rect">
            <a:avLst/>
          </a:prstGeom>
        </p:spPr>
      </p:pic>
      <p:sp>
        <p:nvSpPr>
          <p:cNvPr id="2" name="Title 1"/>
          <p:cNvSpPr>
            <a:spLocks noGrp="1"/>
          </p:cNvSpPr>
          <p:nvPr>
            <p:ph type="title"/>
          </p:nvPr>
        </p:nvSpPr>
        <p:spPr>
          <a:xfrm>
            <a:off x="3121266" y="365125"/>
            <a:ext cx="8338038" cy="986155"/>
          </a:xfrm>
        </p:spPr>
        <p:txBody>
          <a:bodyPr>
            <a:normAutofit/>
          </a:bodyPr>
          <a:lstStyle/>
          <a:p>
            <a:pPr algn="ctr"/>
            <a:r>
              <a:rPr lang="en-US" sz="4000" dirty="0">
                <a:solidFill>
                  <a:srgbClr val="0070C0"/>
                </a:solidFill>
                <a:latin typeface="Tahoma" panose="020B0604030504040204" pitchFamily="34" charset="0"/>
                <a:ea typeface="Tahoma" panose="020B0604030504040204" pitchFamily="34" charset="0"/>
                <a:cs typeface="Tahoma" panose="020B0604030504040204" pitchFamily="34" charset="0"/>
              </a:rPr>
              <a:t>What You Need to Know for 2023</a:t>
            </a:r>
          </a:p>
        </p:txBody>
      </p:sp>
      <p:sp>
        <p:nvSpPr>
          <p:cNvPr id="3" name="Content Placeholder 2"/>
          <p:cNvSpPr>
            <a:spLocks noGrp="1"/>
          </p:cNvSpPr>
          <p:nvPr>
            <p:ph idx="1"/>
          </p:nvPr>
        </p:nvSpPr>
        <p:spPr/>
        <p:txBody>
          <a:bodyPr/>
          <a:lstStyle/>
          <a:p>
            <a:pPr marL="25400" indent="0">
              <a:buNone/>
            </a:pPr>
            <a:r>
              <a:rPr lang="en-US" sz="2800" dirty="0">
                <a:latin typeface="Tahoma" panose="020B0604030504040204" pitchFamily="34" charset="0"/>
                <a:ea typeface="Tahoma" panose="020B0604030504040204" pitchFamily="34" charset="0"/>
                <a:cs typeface="Tahoma" panose="020B0604030504040204" pitchFamily="34" charset="0"/>
              </a:rPr>
              <a:t>This training package provides information to </a:t>
            </a:r>
          </a:p>
          <a:p>
            <a:pPr marL="482600" indent="-457200"/>
            <a:r>
              <a:rPr lang="en-US" dirty="0">
                <a:latin typeface="Tahoma" panose="020B0604030504040204" pitchFamily="34" charset="0"/>
                <a:ea typeface="Tahoma" panose="020B0604030504040204" pitchFamily="34" charset="0"/>
                <a:cs typeface="Tahoma" panose="020B0604030504040204" pitchFamily="34" charset="0"/>
              </a:rPr>
              <a:t>N</a:t>
            </a:r>
            <a:r>
              <a:rPr lang="en-US" sz="2800" dirty="0">
                <a:latin typeface="Tahoma" panose="020B0604030504040204" pitchFamily="34" charset="0"/>
                <a:ea typeface="Tahoma" panose="020B0604030504040204" pitchFamily="34" charset="0"/>
                <a:cs typeface="Tahoma" panose="020B0604030504040204" pitchFamily="34" charset="0"/>
              </a:rPr>
              <a:t>ew and experienced users of Business Services Online.</a:t>
            </a:r>
          </a:p>
          <a:p>
            <a:pPr marL="461963" indent="-436563">
              <a:buFont typeface="Wingdings" panose="05000000000000000000" pitchFamily="2" charset="2"/>
              <a:buChar char="v"/>
            </a:pPr>
            <a:endParaRPr lang="en-US" sz="2800" dirty="0">
              <a:latin typeface="Tahoma" panose="020B0604030504040204" pitchFamily="34" charset="0"/>
              <a:ea typeface="Tahoma" panose="020B0604030504040204" pitchFamily="34" charset="0"/>
              <a:cs typeface="Tahoma" panose="020B0604030504040204" pitchFamily="34" charset="0"/>
            </a:endParaRPr>
          </a:p>
          <a:p>
            <a:pPr marL="482600" indent="-457200"/>
            <a:r>
              <a:rPr lang="en-US" sz="2800" dirty="0">
                <a:latin typeface="Tahoma" panose="020B0604030504040204" pitchFamily="34" charset="0"/>
                <a:ea typeface="Tahoma" panose="020B0604030504040204" pitchFamily="34" charset="0"/>
                <a:cs typeface="Tahoma" panose="020B0604030504040204" pitchFamily="34" charset="0"/>
              </a:rPr>
              <a:t>Employers who mail paper W-2s to SSA and want to learn about filing W-2s electronically.</a:t>
            </a:r>
          </a:p>
          <a:p>
            <a:pPr marL="461963" indent="-436563">
              <a:buFont typeface="Wingdings" panose="05000000000000000000" pitchFamily="2" charset="2"/>
              <a:buChar char="v"/>
            </a:pPr>
            <a:endParaRPr lang="en-US" sz="2800" dirty="0">
              <a:latin typeface="Tahoma" panose="020B0604030504040204" pitchFamily="34" charset="0"/>
              <a:ea typeface="Tahoma" panose="020B0604030504040204" pitchFamily="34" charset="0"/>
              <a:cs typeface="Tahoma" panose="020B0604030504040204" pitchFamily="34" charset="0"/>
            </a:endParaRPr>
          </a:p>
          <a:p>
            <a:pPr marL="25400" indent="0">
              <a:buNone/>
            </a:pPr>
            <a:r>
              <a:rPr lang="en-US" sz="2800" dirty="0">
                <a:latin typeface="Tahoma" panose="020B0604030504040204" pitchFamily="34" charset="0"/>
                <a:ea typeface="Tahoma" panose="020B0604030504040204" pitchFamily="34" charset="0"/>
                <a:cs typeface="Tahoma" panose="020B0604030504040204" pitchFamily="34" charset="0"/>
              </a:rPr>
              <a:t>There are 2 versions of this training package:</a:t>
            </a:r>
          </a:p>
          <a:p>
            <a:pPr marL="1015238" lvl="2" indent="-514350">
              <a:buFont typeface="+mj-lt"/>
              <a:buAutoNum type="arabicPeriod"/>
            </a:pPr>
            <a:r>
              <a:rPr lang="en-US" sz="2200" dirty="0">
                <a:latin typeface="Tahoma" panose="020B0604030504040204" pitchFamily="34" charset="0"/>
                <a:ea typeface="Tahoma" panose="020B0604030504040204" pitchFamily="34" charset="0"/>
                <a:cs typeface="Tahoma" panose="020B0604030504040204" pitchFamily="34" charset="0"/>
              </a:rPr>
              <a:t>PowerPoint</a:t>
            </a:r>
          </a:p>
          <a:p>
            <a:pPr marL="1015238" lvl="2" indent="-514350">
              <a:buFont typeface="+mj-lt"/>
              <a:buAutoNum type="arabicPeriod"/>
            </a:pPr>
            <a:r>
              <a:rPr lang="en-US" sz="2200" dirty="0">
                <a:latin typeface="Tahoma" panose="020B0604030504040204" pitchFamily="34" charset="0"/>
                <a:ea typeface="Tahoma" panose="020B0604030504040204" pitchFamily="34" charset="0"/>
                <a:cs typeface="Tahoma" panose="020B0604030504040204" pitchFamily="34" charset="0"/>
              </a:rPr>
              <a:t>PDF</a:t>
            </a:r>
          </a:p>
        </p:txBody>
      </p:sp>
      <p:sp>
        <p:nvSpPr>
          <p:cNvPr id="5" name="Slide Number Placeholder 4"/>
          <p:cNvSpPr>
            <a:spLocks noGrp="1"/>
          </p:cNvSpPr>
          <p:nvPr>
            <p:ph type="sldNum" sz="quarter" idx="12"/>
          </p:nvPr>
        </p:nvSpPr>
        <p:spPr/>
        <p:txBody>
          <a:bodyPr/>
          <a:lstStyle/>
          <a:p>
            <a:fld id="{F9A49A78-F85A-4E35-8045-4D1BFA24E7CA}" type="slidenum">
              <a:rPr lang="en-US" smtClean="0"/>
              <a:t>1</a:t>
            </a:fld>
            <a:endParaRPr lang="en-US" dirty="0"/>
          </a:p>
        </p:txBody>
      </p:sp>
    </p:spTree>
    <p:extLst>
      <p:ext uri="{BB962C8B-B14F-4D97-AF65-F5344CB8AC3E}">
        <p14:creationId xmlns:p14="http://schemas.microsoft.com/office/powerpoint/2010/main" val="1789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Step 5:"/>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5:</a:t>
            </a:r>
          </a:p>
        </p:txBody>
      </p:sp>
      <p:sp>
        <p:nvSpPr>
          <p:cNvPr id="6" name="Title 5"/>
          <p:cNvSpPr>
            <a:spLocks noGrp="1"/>
          </p:cNvSpPr>
          <p:nvPr>
            <p:ph type="title" idx="4294967295"/>
          </p:nvPr>
        </p:nvSpPr>
        <p:spPr>
          <a:xfrm>
            <a:off x="1414968" y="283779"/>
            <a:ext cx="9683955" cy="730250"/>
          </a:xfrm>
        </p:spPr>
        <p:txBody>
          <a:bodyPr>
            <a:noAutofit/>
          </a:body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Select the Submit a Formatted Wage File link</a:t>
            </a:r>
          </a:p>
        </p:txBody>
      </p:sp>
      <p:sp>
        <p:nvSpPr>
          <p:cNvPr id="3" name="Slide Number Placeholder 2"/>
          <p:cNvSpPr>
            <a:spLocks noGrp="1"/>
          </p:cNvSpPr>
          <p:nvPr>
            <p:ph type="sldNum" sz="quarter" idx="12"/>
          </p:nvPr>
        </p:nvSpPr>
        <p:spPr/>
        <p:txBody>
          <a:bodyPr/>
          <a:lstStyle/>
          <a:p>
            <a:fld id="{F9A49A78-F85A-4E35-8045-4D1BFA24E7CA}" type="slidenum">
              <a:rPr lang="en-US" smtClean="0"/>
              <a:t>10</a:t>
            </a:fld>
            <a:endParaRPr lang="en-US" dirty="0"/>
          </a:p>
        </p:txBody>
      </p:sp>
      <p:pic>
        <p:nvPicPr>
          <p:cNvPr id="10" name="Picture 9" descr="Screen shot of the EWR home page. The paragraph about submitting a wage file is highlighted.">
            <a:extLst>
              <a:ext uri="{FF2B5EF4-FFF2-40B4-BE49-F238E27FC236}">
                <a16:creationId xmlns:a16="http://schemas.microsoft.com/office/drawing/2014/main" id="{E6CF1989-2942-4FAC-957C-B1ADCA71737F}"/>
              </a:ext>
            </a:extLst>
          </p:cNvPr>
          <p:cNvPicPr>
            <a:picLocks noChangeAspect="1"/>
          </p:cNvPicPr>
          <p:nvPr/>
        </p:nvPicPr>
        <p:blipFill>
          <a:blip r:embed="rId3"/>
          <a:stretch>
            <a:fillRect/>
          </a:stretch>
        </p:blipFill>
        <p:spPr>
          <a:xfrm>
            <a:off x="1050002" y="1114776"/>
            <a:ext cx="9941446" cy="5208477"/>
          </a:xfrm>
          <a:prstGeom prst="rect">
            <a:avLst/>
          </a:prstGeom>
        </p:spPr>
      </p:pic>
    </p:spTree>
    <p:extLst>
      <p:ext uri="{BB962C8B-B14F-4D97-AF65-F5344CB8AC3E}">
        <p14:creationId xmlns:p14="http://schemas.microsoft.com/office/powerpoint/2010/main" val="403097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Step 6:"/>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6:</a:t>
            </a:r>
          </a:p>
        </p:txBody>
      </p:sp>
      <p:sp>
        <p:nvSpPr>
          <p:cNvPr id="5" name="Slide Number Placeholder 4"/>
          <p:cNvSpPr>
            <a:spLocks noGrp="1"/>
          </p:cNvSpPr>
          <p:nvPr>
            <p:ph type="sldNum" sz="quarter" idx="12"/>
          </p:nvPr>
        </p:nvSpPr>
        <p:spPr/>
        <p:txBody>
          <a:bodyPr/>
          <a:lstStyle/>
          <a:p>
            <a:fld id="{F9A49A78-F85A-4E35-8045-4D1BFA24E7CA}" type="slidenum">
              <a:rPr lang="en-US" smtClean="0"/>
              <a:t>11</a:t>
            </a:fld>
            <a:endParaRPr lang="en-US" dirty="0"/>
          </a:p>
        </p:txBody>
      </p:sp>
      <p:pic>
        <p:nvPicPr>
          <p:cNvPr id="12" name="Picture 11" descr="Screen shot of the Formatted Wage File Upload screen.">
            <a:extLst>
              <a:ext uri="{FF2B5EF4-FFF2-40B4-BE49-F238E27FC236}">
                <a16:creationId xmlns:a16="http://schemas.microsoft.com/office/drawing/2014/main" id="{336A585C-13F9-48AA-872A-FDEA225249F6}"/>
              </a:ext>
            </a:extLst>
          </p:cNvPr>
          <p:cNvPicPr>
            <a:picLocks noChangeAspect="1"/>
          </p:cNvPicPr>
          <p:nvPr/>
        </p:nvPicPr>
        <p:blipFill>
          <a:blip r:embed="rId3"/>
          <a:stretch>
            <a:fillRect/>
          </a:stretch>
        </p:blipFill>
        <p:spPr>
          <a:xfrm>
            <a:off x="1877962" y="1807639"/>
            <a:ext cx="7944464" cy="4677581"/>
          </a:xfrm>
          <a:prstGeom prst="rect">
            <a:avLst/>
          </a:prstGeom>
        </p:spPr>
      </p:pic>
      <p:sp>
        <p:nvSpPr>
          <p:cNvPr id="6" name="Title 5"/>
          <p:cNvSpPr>
            <a:spLocks noGrp="1"/>
          </p:cNvSpPr>
          <p:nvPr>
            <p:ph type="title"/>
          </p:nvPr>
        </p:nvSpPr>
        <p:spPr>
          <a:xfrm>
            <a:off x="1210065" y="390723"/>
            <a:ext cx="10058400" cy="830997"/>
          </a:xfrm>
        </p:spPr>
        <p:txBody>
          <a:bodyPr>
            <a:norm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Select your file’s format (W-2 or W-2c)</a:t>
            </a:r>
            <a:b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1200" dirty="0">
                <a:solidFill>
                  <a:srgbClr val="0070C0"/>
                </a:solidFill>
                <a:latin typeface="Tahoma" panose="020B0604030504040204" pitchFamily="34" charset="0"/>
                <a:ea typeface="Tahoma" panose="020B0604030504040204" pitchFamily="34" charset="0"/>
                <a:cs typeface="Tahoma" panose="020B0604030504040204" pitchFamily="34" charset="0"/>
              </a:rPr>
              <a:t>Or select “Response to a resubmission Notice” if you received a Resubmission Notice and are resubmitting a file</a:t>
            </a:r>
          </a:p>
        </p:txBody>
      </p:sp>
    </p:spTree>
    <p:extLst>
      <p:ext uri="{BB962C8B-B14F-4D97-AF65-F5344CB8AC3E}">
        <p14:creationId xmlns:p14="http://schemas.microsoft.com/office/powerpoint/2010/main" val="284471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Step 7:"/>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7:</a:t>
            </a:r>
          </a:p>
        </p:txBody>
      </p:sp>
      <p:sp>
        <p:nvSpPr>
          <p:cNvPr id="3" name="Text Placeholder 2"/>
          <p:cNvSpPr>
            <a:spLocks noGrp="1"/>
          </p:cNvSpPr>
          <p:nvPr>
            <p:ph type="body" idx="4294967295"/>
          </p:nvPr>
        </p:nvSpPr>
        <p:spPr>
          <a:xfrm>
            <a:off x="1542010" y="177461"/>
            <a:ext cx="10113962" cy="722968"/>
          </a:xfrm>
        </p:spPr>
        <p:txBody>
          <a:bodyPr>
            <a:noAutofit/>
          </a:bodyPr>
          <a:lstStyle/>
          <a:p>
            <a:pPr marL="0" indent="0" algn="ctr">
              <a:buNone/>
            </a:pPr>
            <a:r>
              <a:rPr lang="en-US" sz="3600" spc="-50" dirty="0">
                <a:solidFill>
                  <a:srgbClr val="0070C0"/>
                </a:solidFill>
                <a:latin typeface="Tahoma" panose="020B0604030504040204" pitchFamily="34" charset="0"/>
                <a:ea typeface="Tahoma" panose="020B0604030504040204" pitchFamily="34" charset="0"/>
                <a:cs typeface="Tahoma" panose="020B0604030504040204" pitchFamily="34" charset="0"/>
              </a:rPr>
              <a:t>Use the Browse box to choose a file to upload</a:t>
            </a:r>
          </a:p>
        </p:txBody>
      </p:sp>
      <p:sp>
        <p:nvSpPr>
          <p:cNvPr id="10" name="TextBox 9"/>
          <p:cNvSpPr txBox="1"/>
          <p:nvPr/>
        </p:nvSpPr>
        <p:spPr>
          <a:xfrm>
            <a:off x="9500738" y="1524236"/>
            <a:ext cx="2351186" cy="3108543"/>
          </a:xfrm>
          <a:prstGeom prst="rect">
            <a:avLst/>
          </a:prstGeom>
          <a:noFill/>
        </p:spPr>
        <p:txBody>
          <a:bodyPr wrap="square" rtlCol="0">
            <a:spAutoFit/>
          </a:bodyPr>
          <a:lstStyle/>
          <a:p>
            <a:r>
              <a:rPr lang="en-US" sz="2800" dirty="0"/>
              <a:t>Use the Browse function on your computer to choose the file you want to upload</a:t>
            </a:r>
          </a:p>
        </p:txBody>
      </p:sp>
      <p:sp>
        <p:nvSpPr>
          <p:cNvPr id="6" name="Slide Number Placeholder 5"/>
          <p:cNvSpPr>
            <a:spLocks noGrp="1"/>
          </p:cNvSpPr>
          <p:nvPr>
            <p:ph type="sldNum" sz="quarter" idx="12"/>
          </p:nvPr>
        </p:nvSpPr>
        <p:spPr/>
        <p:txBody>
          <a:bodyPr/>
          <a:lstStyle/>
          <a:p>
            <a:fld id="{F9A49A78-F85A-4E35-8045-4D1BFA24E7CA}" type="slidenum">
              <a:rPr lang="en-US" smtClean="0"/>
              <a:t>12</a:t>
            </a:fld>
            <a:endParaRPr lang="en-US" dirty="0"/>
          </a:p>
        </p:txBody>
      </p:sp>
      <p:pic>
        <p:nvPicPr>
          <p:cNvPr id="8" name="Picture 7" descr="Screen shot of the Upload File section of the &quot;Formatted Wage File Upload&quot; screen. The browse feature is highlighted.">
            <a:extLst>
              <a:ext uri="{FF2B5EF4-FFF2-40B4-BE49-F238E27FC236}">
                <a16:creationId xmlns:a16="http://schemas.microsoft.com/office/drawing/2014/main" id="{97519D48-3DAF-4FDB-8123-A90AEA510171}"/>
              </a:ext>
            </a:extLst>
          </p:cNvPr>
          <p:cNvPicPr>
            <a:picLocks noChangeAspect="1"/>
          </p:cNvPicPr>
          <p:nvPr/>
        </p:nvPicPr>
        <p:blipFill>
          <a:blip r:embed="rId2"/>
          <a:stretch>
            <a:fillRect/>
          </a:stretch>
        </p:blipFill>
        <p:spPr>
          <a:xfrm>
            <a:off x="340076" y="1524236"/>
            <a:ext cx="9180814" cy="4099816"/>
          </a:xfrm>
          <a:prstGeom prst="rect">
            <a:avLst/>
          </a:prstGeom>
        </p:spPr>
      </p:pic>
    </p:spTree>
    <p:extLst>
      <p:ext uri="{BB962C8B-B14F-4D97-AF65-F5344CB8AC3E}">
        <p14:creationId xmlns:p14="http://schemas.microsoft.com/office/powerpoint/2010/main" val="38862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Step 8:"/>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8:</a:t>
            </a:r>
          </a:p>
        </p:txBody>
      </p:sp>
      <p:sp>
        <p:nvSpPr>
          <p:cNvPr id="3" name="Text Placeholder 2"/>
          <p:cNvSpPr>
            <a:spLocks noGrp="1"/>
          </p:cNvSpPr>
          <p:nvPr>
            <p:ph type="body" idx="4294967295"/>
          </p:nvPr>
        </p:nvSpPr>
        <p:spPr>
          <a:xfrm>
            <a:off x="1527175" y="142875"/>
            <a:ext cx="9826625" cy="1170847"/>
          </a:xfrm>
        </p:spPr>
        <p:txBody>
          <a:bodyPr>
            <a:noAutofit/>
          </a:bodyPr>
          <a:lstStyle/>
          <a:p>
            <a:pPr marL="0" indent="0">
              <a:buNone/>
            </a:pPr>
            <a:r>
              <a:rPr lang="en-US" sz="3600" spc="-50" dirty="0">
                <a:solidFill>
                  <a:srgbClr val="0070C0"/>
                </a:solidFill>
                <a:latin typeface="Tahoma" panose="020B0604030504040204" pitchFamily="34" charset="0"/>
                <a:ea typeface="Tahoma" panose="020B0604030504040204" pitchFamily="34" charset="0"/>
                <a:cs typeface="Tahoma" panose="020B0604030504040204" pitchFamily="34" charset="0"/>
              </a:rPr>
              <a:t>After the name of your file appears in the box next to Browse, then select the Upload File box</a:t>
            </a:r>
          </a:p>
        </p:txBody>
      </p:sp>
      <p:sp>
        <p:nvSpPr>
          <p:cNvPr id="6" name="Slide Number Placeholder 5"/>
          <p:cNvSpPr>
            <a:spLocks noGrp="1"/>
          </p:cNvSpPr>
          <p:nvPr>
            <p:ph type="sldNum" sz="quarter" idx="12"/>
          </p:nvPr>
        </p:nvSpPr>
        <p:spPr/>
        <p:txBody>
          <a:bodyPr/>
          <a:lstStyle/>
          <a:p>
            <a:fld id="{F9A49A78-F85A-4E35-8045-4D1BFA24E7CA}" type="slidenum">
              <a:rPr lang="en-US" smtClean="0"/>
              <a:t>13</a:t>
            </a:fld>
            <a:endParaRPr lang="en-US" dirty="0"/>
          </a:p>
        </p:txBody>
      </p:sp>
      <p:pic>
        <p:nvPicPr>
          <p:cNvPr id="8" name="Picture 7" descr="Screen shot of the Upload File section of the &quot;Formatted Wage File Upload&quot; screen. The Upload File button is highlighted. ">
            <a:extLst>
              <a:ext uri="{FF2B5EF4-FFF2-40B4-BE49-F238E27FC236}">
                <a16:creationId xmlns:a16="http://schemas.microsoft.com/office/drawing/2014/main" id="{BAE51461-E200-4F8D-BD2B-4B801DC49EF3}"/>
              </a:ext>
            </a:extLst>
          </p:cNvPr>
          <p:cNvPicPr>
            <a:picLocks noChangeAspect="1"/>
          </p:cNvPicPr>
          <p:nvPr/>
        </p:nvPicPr>
        <p:blipFill>
          <a:blip r:embed="rId2"/>
          <a:stretch>
            <a:fillRect/>
          </a:stretch>
        </p:blipFill>
        <p:spPr>
          <a:xfrm>
            <a:off x="979929" y="1494502"/>
            <a:ext cx="10518091" cy="4159046"/>
          </a:xfrm>
          <a:prstGeom prst="rect">
            <a:avLst/>
          </a:prstGeom>
        </p:spPr>
      </p:pic>
    </p:spTree>
    <p:extLst>
      <p:ext uri="{BB962C8B-B14F-4D97-AF65-F5344CB8AC3E}">
        <p14:creationId xmlns:p14="http://schemas.microsoft.com/office/powerpoint/2010/main" val="159125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08260" y="66813"/>
            <a:ext cx="7299371" cy="646331"/>
          </a:xfrm>
          <a:prstGeom prst="rect">
            <a:avLst/>
          </a:prstGeom>
          <a:noFill/>
        </p:spPr>
        <p:txBody>
          <a:bodyPr wrap="none" rtlCol="0">
            <a:spAutoFit/>
          </a:body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You will receive one of two results:</a:t>
            </a:r>
          </a:p>
        </p:txBody>
      </p:sp>
      <p:sp>
        <p:nvSpPr>
          <p:cNvPr id="32" name="Title 1"/>
          <p:cNvSpPr txBox="1">
            <a:spLocks/>
          </p:cNvSpPr>
          <p:nvPr/>
        </p:nvSpPr>
        <p:spPr>
          <a:xfrm>
            <a:off x="1665174" y="833207"/>
            <a:ext cx="3813163" cy="583851"/>
          </a:xfrm>
          <a:prstGeom prst="rect">
            <a:avLst/>
          </a:prstGeom>
        </p:spPr>
        <p:txBody>
          <a:bodyPr>
            <a:noAutofit/>
          </a:bodyPr>
          <a:lstStyle>
            <a:lvl1pPr algn="ctr" defTabSz="914400" rtl="0" eaLnBrk="1" latinLnBrk="0" hangingPunct="1">
              <a:spcBef>
                <a:spcPct val="0"/>
              </a:spcBef>
              <a:buNone/>
              <a:defRPr sz="3600" kern="1200">
                <a:solidFill>
                  <a:schemeClr val="accent6">
                    <a:lumMod val="75000"/>
                  </a:schemeClr>
                </a:solidFill>
                <a:latin typeface="+mj-lt"/>
                <a:ea typeface="+mj-ea"/>
                <a:cs typeface="+mj-cs"/>
              </a:defRPr>
            </a:lvl1pPr>
          </a:lstStyle>
          <a:p>
            <a:r>
              <a:rPr lang="en-US" sz="3200" dirty="0">
                <a:solidFill>
                  <a:srgbClr val="00682F"/>
                </a:solidFill>
                <a:latin typeface="Tahoma" panose="020B0604030504040204" pitchFamily="34" charset="0"/>
                <a:ea typeface="Tahoma" panose="020B0604030504040204" pitchFamily="34" charset="0"/>
                <a:cs typeface="Tahoma" panose="020B0604030504040204" pitchFamily="34" charset="0"/>
              </a:rPr>
              <a:t>Successful Upload</a:t>
            </a:r>
          </a:p>
        </p:txBody>
      </p:sp>
      <p:sp>
        <p:nvSpPr>
          <p:cNvPr id="9" name="TextBox 8"/>
          <p:cNvSpPr txBox="1"/>
          <p:nvPr/>
        </p:nvSpPr>
        <p:spPr>
          <a:xfrm>
            <a:off x="7399282" y="567319"/>
            <a:ext cx="3373799" cy="584775"/>
          </a:xfrm>
          <a:prstGeom prst="rect">
            <a:avLst/>
          </a:prstGeom>
          <a:noFill/>
        </p:spPr>
        <p:txBody>
          <a:bodyPr wrap="square" rtlCol="0">
            <a:spAutoFit/>
          </a:bodyPr>
          <a:lstStyle/>
          <a:p>
            <a:r>
              <a:rPr lang="en-US" sz="3200" dirty="0">
                <a:solidFill>
                  <a:srgbClr val="D20000"/>
                </a:solidFill>
                <a:latin typeface="Tahoma" panose="020B0604030504040204" pitchFamily="34" charset="0"/>
                <a:ea typeface="Tahoma" panose="020B0604030504040204" pitchFamily="34" charset="0"/>
                <a:cs typeface="Tahoma" panose="020B0604030504040204" pitchFamily="34" charset="0"/>
              </a:rPr>
              <a:t>You Have Errors</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29" name="Slide Number Placeholder 28"/>
          <p:cNvSpPr>
            <a:spLocks noGrp="1"/>
          </p:cNvSpPr>
          <p:nvPr>
            <p:ph type="sldNum" sz="quarter" idx="12"/>
          </p:nvPr>
        </p:nvSpPr>
        <p:spPr/>
        <p:txBody>
          <a:bodyPr/>
          <a:lstStyle/>
          <a:p>
            <a:fld id="{F9A49A78-F85A-4E35-8045-4D1BFA24E7CA}" type="slidenum">
              <a:rPr lang="en-US" smtClean="0"/>
              <a:t>14</a:t>
            </a:fld>
            <a:endParaRPr lang="en-US" dirty="0"/>
          </a:p>
        </p:txBody>
      </p:sp>
      <p:pic>
        <p:nvPicPr>
          <p:cNvPr id="5" name="Picture 4" descr="Screen shot of the success confirmation page.">
            <a:extLst>
              <a:ext uri="{FF2B5EF4-FFF2-40B4-BE49-F238E27FC236}">
                <a16:creationId xmlns:a16="http://schemas.microsoft.com/office/drawing/2014/main" id="{19B5096C-6958-4301-AA48-36B62D5F96F4}"/>
              </a:ext>
            </a:extLst>
          </p:cNvPr>
          <p:cNvPicPr>
            <a:picLocks noChangeAspect="1"/>
          </p:cNvPicPr>
          <p:nvPr/>
        </p:nvPicPr>
        <p:blipFill>
          <a:blip r:embed="rId3"/>
          <a:stretch>
            <a:fillRect/>
          </a:stretch>
        </p:blipFill>
        <p:spPr>
          <a:xfrm>
            <a:off x="129076" y="1384072"/>
            <a:ext cx="6075079" cy="5413557"/>
          </a:xfrm>
          <a:prstGeom prst="rect">
            <a:avLst/>
          </a:prstGeom>
        </p:spPr>
      </p:pic>
      <p:pic>
        <p:nvPicPr>
          <p:cNvPr id="13" name="Picture 12">
            <a:extLst>
              <a:ext uri="{FF2B5EF4-FFF2-40B4-BE49-F238E27FC236}">
                <a16:creationId xmlns:a16="http://schemas.microsoft.com/office/drawing/2014/main" id="{DFA78168-8A8F-4D71-9008-C8804F7881E8}"/>
              </a:ext>
            </a:extLst>
          </p:cNvPr>
          <p:cNvPicPr>
            <a:picLocks noChangeAspect="1"/>
          </p:cNvPicPr>
          <p:nvPr/>
        </p:nvPicPr>
        <p:blipFill>
          <a:blip r:embed="rId4"/>
          <a:stretch>
            <a:fillRect/>
          </a:stretch>
        </p:blipFill>
        <p:spPr>
          <a:xfrm>
            <a:off x="201807" y="859410"/>
            <a:ext cx="1272650" cy="815411"/>
          </a:xfrm>
          <a:prstGeom prst="rect">
            <a:avLst/>
          </a:prstGeom>
        </p:spPr>
      </p:pic>
      <p:pic>
        <p:nvPicPr>
          <p:cNvPr id="16" name="Picture 15" descr="Screen shot of the Errors screen">
            <a:extLst>
              <a:ext uri="{FF2B5EF4-FFF2-40B4-BE49-F238E27FC236}">
                <a16:creationId xmlns:a16="http://schemas.microsoft.com/office/drawing/2014/main" id="{E1C9E1E7-4788-4BD8-A1FE-49D3C71C53F1}"/>
              </a:ext>
            </a:extLst>
          </p:cNvPr>
          <p:cNvPicPr>
            <a:picLocks noChangeAspect="1"/>
          </p:cNvPicPr>
          <p:nvPr/>
        </p:nvPicPr>
        <p:blipFill>
          <a:blip r:embed="rId5"/>
          <a:stretch>
            <a:fillRect/>
          </a:stretch>
        </p:blipFill>
        <p:spPr>
          <a:xfrm>
            <a:off x="7399282" y="1125132"/>
            <a:ext cx="4202783" cy="5603710"/>
          </a:xfrm>
          <a:prstGeom prst="rect">
            <a:avLst/>
          </a:prstGeom>
        </p:spPr>
      </p:pic>
      <p:pic>
        <p:nvPicPr>
          <p:cNvPr id="18" name="Picture 17">
            <a:extLst>
              <a:ext uri="{FF2B5EF4-FFF2-40B4-BE49-F238E27FC236}">
                <a16:creationId xmlns:a16="http://schemas.microsoft.com/office/drawing/2014/main" id="{A4E30E30-A29E-42A0-BB3E-AC6F33F9EDE2}"/>
              </a:ext>
            </a:extLst>
          </p:cNvPr>
          <p:cNvPicPr>
            <a:picLocks noChangeAspect="1"/>
          </p:cNvPicPr>
          <p:nvPr/>
        </p:nvPicPr>
        <p:blipFill>
          <a:blip r:embed="rId6"/>
          <a:stretch>
            <a:fillRect/>
          </a:stretch>
        </p:blipFill>
        <p:spPr>
          <a:xfrm>
            <a:off x="10773081" y="435752"/>
            <a:ext cx="723963" cy="716342"/>
          </a:xfrm>
          <a:prstGeom prst="rect">
            <a:avLst/>
          </a:prstGeom>
        </p:spPr>
      </p:pic>
    </p:spTree>
    <p:extLst>
      <p:ext uri="{BB962C8B-B14F-4D97-AF65-F5344CB8AC3E}">
        <p14:creationId xmlns:p14="http://schemas.microsoft.com/office/powerpoint/2010/main" val="87803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95710" y="117406"/>
            <a:ext cx="3994069" cy="583851"/>
          </a:xfrm>
          <a:prstGeom prst="rect">
            <a:avLst/>
          </a:prstGeom>
        </p:spPr>
        <p:txBody>
          <a:bodyPr>
            <a:noAutofit/>
          </a:bodyPr>
          <a:lstStyle>
            <a:lvl1pPr algn="ctr" defTabSz="914400" rtl="0" eaLnBrk="1" latinLnBrk="0" hangingPunct="1">
              <a:spcBef>
                <a:spcPct val="0"/>
              </a:spcBef>
              <a:buNone/>
              <a:defRPr sz="3600" kern="1200">
                <a:solidFill>
                  <a:schemeClr val="accent6">
                    <a:lumMod val="75000"/>
                  </a:schemeClr>
                </a:solidFill>
                <a:latin typeface="+mj-lt"/>
                <a:ea typeface="+mj-ea"/>
                <a:cs typeface="+mj-cs"/>
              </a:defRPr>
            </a:lvl1pPr>
          </a:lstStyle>
          <a:p>
            <a:r>
              <a:rPr lang="en-US" dirty="0">
                <a:solidFill>
                  <a:srgbClr val="00682F"/>
                </a:solidFill>
                <a:latin typeface="Tahoma" panose="020B0604030504040204" pitchFamily="34" charset="0"/>
                <a:ea typeface="Tahoma" panose="020B0604030504040204" pitchFamily="34" charset="0"/>
                <a:cs typeface="Tahoma" panose="020B0604030504040204" pitchFamily="34" charset="0"/>
              </a:rPr>
              <a:t>Successful Upload</a:t>
            </a:r>
          </a:p>
        </p:txBody>
      </p:sp>
      <p:sp>
        <p:nvSpPr>
          <p:cNvPr id="3" name="TextBox 2"/>
          <p:cNvSpPr txBox="1"/>
          <p:nvPr/>
        </p:nvSpPr>
        <p:spPr>
          <a:xfrm>
            <a:off x="7595710" y="953543"/>
            <a:ext cx="3994069" cy="5693866"/>
          </a:xfrm>
          <a:prstGeom prst="rect">
            <a:avLst/>
          </a:prstGeom>
          <a:noFill/>
        </p:spPr>
        <p:txBody>
          <a:bodyPr wrap="square" rtlCol="0">
            <a:spAutoFit/>
          </a:bodyPr>
          <a:lstStyle/>
          <a:p>
            <a:r>
              <a:rPr lang="en-US" sz="2800" dirty="0"/>
              <a:t>Confirmation page  for a successful upload includes:</a:t>
            </a:r>
          </a:p>
          <a:p>
            <a:endParaRPr lang="en-US" sz="2800" dirty="0"/>
          </a:p>
          <a:p>
            <a:pPr marL="457200" indent="-457200">
              <a:buFont typeface="Wingdings" panose="05000000000000000000" pitchFamily="2" charset="2"/>
              <a:buChar char="v"/>
            </a:pPr>
            <a:r>
              <a:rPr lang="en-US" sz="2800" dirty="0"/>
              <a:t>Results in less than 60 seconds</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Wage File Identifier (WFID – SSA’s tracking code)</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File Summary with details of upload</a:t>
            </a:r>
          </a:p>
        </p:txBody>
      </p:sp>
      <p:sp>
        <p:nvSpPr>
          <p:cNvPr id="7" name="Slide Number Placeholder 6"/>
          <p:cNvSpPr>
            <a:spLocks noGrp="1"/>
          </p:cNvSpPr>
          <p:nvPr>
            <p:ph type="sldNum" sz="quarter" idx="12"/>
          </p:nvPr>
        </p:nvSpPr>
        <p:spPr/>
        <p:txBody>
          <a:bodyPr/>
          <a:lstStyle/>
          <a:p>
            <a:fld id="{F9A49A78-F85A-4E35-8045-4D1BFA24E7CA}" type="slidenum">
              <a:rPr lang="en-US" smtClean="0"/>
              <a:t>15</a:t>
            </a:fld>
            <a:endParaRPr lang="en-US" dirty="0"/>
          </a:p>
        </p:txBody>
      </p:sp>
      <p:pic>
        <p:nvPicPr>
          <p:cNvPr id="6" name="Picture 5" descr="Screen shot of the success confirmation page. The WFID and action buttons are highlighted.">
            <a:extLst>
              <a:ext uri="{FF2B5EF4-FFF2-40B4-BE49-F238E27FC236}">
                <a16:creationId xmlns:a16="http://schemas.microsoft.com/office/drawing/2014/main" id="{B5570CA9-F4D0-4AB6-8C6D-E5AC5E79EE21}"/>
              </a:ext>
            </a:extLst>
          </p:cNvPr>
          <p:cNvPicPr>
            <a:picLocks noChangeAspect="1"/>
          </p:cNvPicPr>
          <p:nvPr/>
        </p:nvPicPr>
        <p:blipFill>
          <a:blip r:embed="rId2"/>
          <a:stretch>
            <a:fillRect/>
          </a:stretch>
        </p:blipFill>
        <p:spPr>
          <a:xfrm>
            <a:off x="448913" y="409331"/>
            <a:ext cx="6796685" cy="6056586"/>
          </a:xfrm>
          <a:prstGeom prst="rect">
            <a:avLst/>
          </a:prstGeom>
        </p:spPr>
      </p:pic>
      <p:pic>
        <p:nvPicPr>
          <p:cNvPr id="14" name="Picture 13">
            <a:extLst>
              <a:ext uri="{FF2B5EF4-FFF2-40B4-BE49-F238E27FC236}">
                <a16:creationId xmlns:a16="http://schemas.microsoft.com/office/drawing/2014/main" id="{663C944A-6571-4D72-B8BD-A43288A56852}"/>
              </a:ext>
            </a:extLst>
          </p:cNvPr>
          <p:cNvPicPr>
            <a:picLocks noChangeAspect="1"/>
          </p:cNvPicPr>
          <p:nvPr/>
        </p:nvPicPr>
        <p:blipFill>
          <a:blip r:embed="rId3"/>
          <a:stretch>
            <a:fillRect/>
          </a:stretch>
        </p:blipFill>
        <p:spPr>
          <a:xfrm>
            <a:off x="4823350" y="138132"/>
            <a:ext cx="1272650" cy="815411"/>
          </a:xfrm>
          <a:prstGeom prst="rect">
            <a:avLst/>
          </a:prstGeom>
        </p:spPr>
      </p:pic>
    </p:spTree>
    <p:extLst>
      <p:ext uri="{BB962C8B-B14F-4D97-AF65-F5344CB8AC3E}">
        <p14:creationId xmlns:p14="http://schemas.microsoft.com/office/powerpoint/2010/main" val="1373830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729" y="62237"/>
            <a:ext cx="4973892" cy="1138773"/>
          </a:xfrm>
          <a:prstGeom prst="rect">
            <a:avLst/>
          </a:prstGeom>
          <a:noFill/>
        </p:spPr>
        <p:txBody>
          <a:bodyPr wrap="square" rtlCol="0">
            <a:spAutoFit/>
          </a:bodyPr>
          <a:lstStyle/>
          <a:p>
            <a:r>
              <a:rPr lang="en-US" sz="3600" dirty="0">
                <a:solidFill>
                  <a:srgbClr val="D20000"/>
                </a:solidFill>
                <a:latin typeface="Tahoma" panose="020B0604030504040204" pitchFamily="34" charset="0"/>
                <a:ea typeface="Tahoma" panose="020B0604030504040204" pitchFamily="34" charset="0"/>
                <a:cs typeface="Tahoma" panose="020B0604030504040204" pitchFamily="34" charset="0"/>
              </a:rPr>
              <a:t>You Have Errors </a:t>
            </a:r>
          </a:p>
          <a:p>
            <a:r>
              <a:rPr lang="en-US" sz="3200" dirty="0">
                <a:solidFill>
                  <a:srgbClr val="D20000"/>
                </a:solidFill>
                <a:latin typeface="Tahoma" panose="020B0604030504040204" pitchFamily="34" charset="0"/>
                <a:ea typeface="Tahoma" panose="020B0604030504040204" pitchFamily="34" charset="0"/>
                <a:cs typeface="Tahoma" panose="020B0604030504040204" pitchFamily="34" charset="0"/>
              </a:rPr>
              <a:t>(1 of 5 pages)</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3" name="TextBox 2"/>
          <p:cNvSpPr txBox="1"/>
          <p:nvPr/>
        </p:nvSpPr>
        <p:spPr>
          <a:xfrm>
            <a:off x="258846" y="1495974"/>
            <a:ext cx="4861032" cy="4216539"/>
          </a:xfrm>
          <a:prstGeom prst="rect">
            <a:avLst/>
          </a:prstGeom>
          <a:noFill/>
        </p:spPr>
        <p:txBody>
          <a:bodyPr wrap="square" rtlCol="0">
            <a:spAutoFit/>
          </a:bodyPr>
          <a:lstStyle/>
          <a:p>
            <a:pPr marL="457200" indent="-457200">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SSA will </a:t>
            </a:r>
            <a:r>
              <a:rPr lang="en-US" sz="2400" b="1" dirty="0">
                <a:solidFill>
                  <a:srgbClr val="D20000"/>
                </a:solidFill>
                <a:latin typeface="Tahoma" panose="020B0604030504040204" pitchFamily="34" charset="0"/>
                <a:ea typeface="Tahoma" panose="020B0604030504040204" pitchFamily="34" charset="0"/>
                <a:cs typeface="Tahoma" panose="020B0604030504040204" pitchFamily="34" charset="0"/>
              </a:rPr>
              <a:t>reject</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your file and </a:t>
            </a:r>
            <a:r>
              <a:rPr lang="en-US" sz="2400" b="1" dirty="0">
                <a:latin typeface="Tahoma" panose="020B0604030504040204" pitchFamily="34" charset="0"/>
                <a:ea typeface="Tahoma" panose="020B0604030504040204" pitchFamily="34" charset="0"/>
                <a:cs typeface="Tahoma" panose="020B0604030504040204" pitchFamily="34" charset="0"/>
              </a:rPr>
              <a:t>all</a:t>
            </a:r>
            <a:r>
              <a:rPr lang="en-US" sz="2400" dirty="0">
                <a:latin typeface="Tahoma" panose="020B0604030504040204" pitchFamily="34" charset="0"/>
                <a:ea typeface="Tahoma" panose="020B0604030504040204" pitchFamily="34" charset="0"/>
                <a:cs typeface="Tahoma" panose="020B0604030504040204" pitchFamily="34" charset="0"/>
              </a:rPr>
              <a:t> reports in that file if there are any errors.</a:t>
            </a:r>
          </a:p>
          <a:p>
            <a:pPr marL="457200" indent="-457200">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You will </a:t>
            </a:r>
            <a:r>
              <a:rPr lang="en-US" sz="2400" b="1" dirty="0">
                <a:latin typeface="Tahoma" panose="020B0604030504040204" pitchFamily="34" charset="0"/>
                <a:ea typeface="Tahoma" panose="020B0604030504040204" pitchFamily="34" charset="0"/>
                <a:cs typeface="Tahoma" panose="020B0604030504040204" pitchFamily="34" charset="0"/>
              </a:rPr>
              <a:t>NOT</a:t>
            </a:r>
            <a:r>
              <a:rPr lang="en-US" sz="2400" dirty="0">
                <a:latin typeface="Tahoma" panose="020B0604030504040204" pitchFamily="34" charset="0"/>
                <a:ea typeface="Tahoma" panose="020B0604030504040204" pitchFamily="34" charset="0"/>
                <a:cs typeface="Tahoma" panose="020B0604030504040204" pitchFamily="34" charset="0"/>
              </a:rPr>
              <a:t> get a Wage File Identifier (WFID) if you have errors in your file. </a:t>
            </a:r>
          </a:p>
          <a:p>
            <a:pPr marL="457200" indent="-457200">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You will need to fix the errors in your file and upload the fixed file. </a:t>
            </a:r>
          </a:p>
          <a:p>
            <a:pPr marL="457200" indent="-457200">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Summary information about your file is displayed here</a:t>
            </a:r>
            <a:r>
              <a:rPr lang="en-US" sz="2800" dirty="0"/>
              <a:t>. </a:t>
            </a:r>
          </a:p>
        </p:txBody>
      </p:sp>
      <p:sp>
        <p:nvSpPr>
          <p:cNvPr id="4" name="TextBox 3"/>
          <p:cNvSpPr txBox="1"/>
          <p:nvPr/>
        </p:nvSpPr>
        <p:spPr>
          <a:xfrm>
            <a:off x="487925" y="6460295"/>
            <a:ext cx="10983311"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Detailed error information continues on the following PowerPoint slides.  On the actual web page you will just continue to scroll down</a:t>
            </a:r>
          </a:p>
        </p:txBody>
      </p:sp>
      <p:sp>
        <p:nvSpPr>
          <p:cNvPr id="7" name="Slide Number Placeholder 6"/>
          <p:cNvSpPr>
            <a:spLocks noGrp="1"/>
          </p:cNvSpPr>
          <p:nvPr>
            <p:ph type="sldNum" sz="quarter" idx="12"/>
          </p:nvPr>
        </p:nvSpPr>
        <p:spPr/>
        <p:txBody>
          <a:bodyPr/>
          <a:lstStyle/>
          <a:p>
            <a:fld id="{F9A49A78-F85A-4E35-8045-4D1BFA24E7CA}" type="slidenum">
              <a:rPr lang="en-US" smtClean="0"/>
              <a:t>16</a:t>
            </a:fld>
            <a:endParaRPr lang="en-US" dirty="0"/>
          </a:p>
        </p:txBody>
      </p:sp>
      <p:pic>
        <p:nvPicPr>
          <p:cNvPr id="11" name="Picture 10" descr="Screen shot of the Error page.">
            <a:extLst>
              <a:ext uri="{FF2B5EF4-FFF2-40B4-BE49-F238E27FC236}">
                <a16:creationId xmlns:a16="http://schemas.microsoft.com/office/drawing/2014/main" id="{9AE120CA-D08B-4F1E-A18B-C6FDC2F8F88D}"/>
              </a:ext>
            </a:extLst>
          </p:cNvPr>
          <p:cNvPicPr>
            <a:picLocks noChangeAspect="1"/>
          </p:cNvPicPr>
          <p:nvPr/>
        </p:nvPicPr>
        <p:blipFill>
          <a:blip r:embed="rId3"/>
          <a:stretch>
            <a:fillRect/>
          </a:stretch>
        </p:blipFill>
        <p:spPr>
          <a:xfrm>
            <a:off x="5028207" y="60745"/>
            <a:ext cx="6904947" cy="6323770"/>
          </a:xfrm>
          <a:prstGeom prst="rect">
            <a:avLst/>
          </a:prstGeom>
        </p:spPr>
      </p:pic>
    </p:spTree>
    <p:extLst>
      <p:ext uri="{BB962C8B-B14F-4D97-AF65-F5344CB8AC3E}">
        <p14:creationId xmlns:p14="http://schemas.microsoft.com/office/powerpoint/2010/main" val="58676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2240" y="306627"/>
            <a:ext cx="6663559" cy="646331"/>
          </a:xfrm>
          <a:prstGeom prst="rect">
            <a:avLst/>
          </a:prstGeom>
          <a:noFill/>
        </p:spPr>
        <p:txBody>
          <a:bodyPr wrap="square" rtlCol="0">
            <a:spAutoFit/>
          </a:bodyPr>
          <a:lstStyle/>
          <a:p>
            <a:pPr algn="ctr"/>
            <a:r>
              <a:rPr lang="en-US" sz="3600" dirty="0">
                <a:solidFill>
                  <a:srgbClr val="D20000"/>
                </a:solidFill>
                <a:latin typeface="Tahoma" panose="020B0604030504040204" pitchFamily="34" charset="0"/>
                <a:ea typeface="Tahoma" panose="020B0604030504040204" pitchFamily="34" charset="0"/>
                <a:cs typeface="Tahoma" panose="020B0604030504040204" pitchFamily="34" charset="0"/>
              </a:rPr>
              <a:t>You Have Errors (2 of 5 pages )</a:t>
            </a: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9365887" y="1068966"/>
            <a:ext cx="2451538" cy="1200329"/>
          </a:xfrm>
          <a:prstGeom prst="rect">
            <a:avLst/>
          </a:prstGeom>
          <a:noFill/>
        </p:spPr>
        <p:txBody>
          <a:bodyPr wrap="square" rtlCol="0">
            <a:spAutoFit/>
          </a:bodyPr>
          <a:lstStyle/>
          <a:p>
            <a:r>
              <a:rPr lang="en-US" b="1" dirty="0"/>
              <a:t>Search icon        </a:t>
            </a:r>
            <a:r>
              <a:rPr lang="en-US" dirty="0"/>
              <a:t>filters the table by a specific string of characters in any column of the table. </a:t>
            </a:r>
          </a:p>
        </p:txBody>
      </p:sp>
      <p:pic>
        <p:nvPicPr>
          <p:cNvPr id="1036" name="Picture 33" descr="Screen shot of the search icon. It looks like a magnifying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2027" y="1068966"/>
            <a:ext cx="283779" cy="3898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490260" y="3097271"/>
            <a:ext cx="1975944" cy="1754326"/>
          </a:xfrm>
          <a:prstGeom prst="rect">
            <a:avLst/>
          </a:prstGeom>
          <a:noFill/>
        </p:spPr>
        <p:txBody>
          <a:bodyPr wrap="square" rtlCol="0">
            <a:spAutoFit/>
          </a:bodyPr>
          <a:lstStyle/>
          <a:p>
            <a:r>
              <a:rPr lang="en-US" b="1" dirty="0"/>
              <a:t>Column Selector</a:t>
            </a:r>
            <a:r>
              <a:rPr lang="en-US" dirty="0"/>
              <a:t> to select the columns you want to display in the table. </a:t>
            </a:r>
          </a:p>
          <a:p>
            <a:r>
              <a:rPr lang="en-US" dirty="0"/>
              <a:t>   </a:t>
            </a:r>
          </a:p>
        </p:txBody>
      </p:sp>
      <p:pic>
        <p:nvPicPr>
          <p:cNvPr id="20" name="Picture 19" descr="Screen shot of the Column selector icon. It looks like a table with two columns."/>
          <p:cNvPicPr/>
          <p:nvPr/>
        </p:nvPicPr>
        <p:blipFill>
          <a:blip r:embed="rId3">
            <a:extLst>
              <a:ext uri="{28A0092B-C50C-407E-A947-70E740481C1C}">
                <a14:useLocalDpi xmlns:a14="http://schemas.microsoft.com/office/drawing/2010/main" val="0"/>
              </a:ext>
            </a:extLst>
          </a:blip>
          <a:srcRect/>
          <a:stretch>
            <a:fillRect/>
          </a:stretch>
        </p:blipFill>
        <p:spPr bwMode="auto">
          <a:xfrm>
            <a:off x="11166045" y="3059764"/>
            <a:ext cx="525189" cy="430924"/>
          </a:xfrm>
          <a:prstGeom prst="rect">
            <a:avLst/>
          </a:prstGeom>
          <a:noFill/>
          <a:ln>
            <a:noFill/>
          </a:ln>
        </p:spPr>
      </p:pic>
      <p:sp>
        <p:nvSpPr>
          <p:cNvPr id="2" name="Slide Number Placeholder 1"/>
          <p:cNvSpPr>
            <a:spLocks noGrp="1"/>
          </p:cNvSpPr>
          <p:nvPr>
            <p:ph type="sldNum" sz="quarter" idx="12"/>
          </p:nvPr>
        </p:nvSpPr>
        <p:spPr/>
        <p:txBody>
          <a:bodyPr/>
          <a:lstStyle/>
          <a:p>
            <a:fld id="{F9A49A78-F85A-4E35-8045-4D1BFA24E7CA}" type="slidenum">
              <a:rPr lang="en-US" smtClean="0"/>
              <a:t>17</a:t>
            </a:fld>
            <a:endParaRPr lang="en-US" dirty="0"/>
          </a:p>
        </p:txBody>
      </p:sp>
      <p:pic>
        <p:nvPicPr>
          <p:cNvPr id="19" name="Picture 18" descr="Screen shot of the Error Results section of the Error page. The search and column selector icons are highlighted.">
            <a:extLst>
              <a:ext uri="{FF2B5EF4-FFF2-40B4-BE49-F238E27FC236}">
                <a16:creationId xmlns:a16="http://schemas.microsoft.com/office/drawing/2014/main" id="{D96036A3-7C8D-4EA0-BE33-4626FFA91F31}"/>
              </a:ext>
            </a:extLst>
          </p:cNvPr>
          <p:cNvPicPr>
            <a:picLocks noChangeAspect="1"/>
          </p:cNvPicPr>
          <p:nvPr/>
        </p:nvPicPr>
        <p:blipFill>
          <a:blip r:embed="rId4"/>
          <a:stretch>
            <a:fillRect/>
          </a:stretch>
        </p:blipFill>
        <p:spPr>
          <a:xfrm>
            <a:off x="584988" y="1763846"/>
            <a:ext cx="8780899" cy="4548468"/>
          </a:xfrm>
          <a:prstGeom prst="rect">
            <a:avLst/>
          </a:prstGeom>
        </p:spPr>
      </p:pic>
    </p:spTree>
    <p:extLst>
      <p:ext uri="{BB962C8B-B14F-4D97-AF65-F5344CB8AC3E}">
        <p14:creationId xmlns:p14="http://schemas.microsoft.com/office/powerpoint/2010/main" val="177148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8045" y="327137"/>
            <a:ext cx="6716111" cy="646331"/>
          </a:xfrm>
          <a:prstGeom prst="rect">
            <a:avLst/>
          </a:prstGeom>
          <a:noFill/>
        </p:spPr>
        <p:txBody>
          <a:bodyPr wrap="square" rtlCol="0">
            <a:spAutoFit/>
          </a:bodyPr>
          <a:lstStyle/>
          <a:p>
            <a:r>
              <a:rPr lang="en-US" sz="3600" dirty="0">
                <a:solidFill>
                  <a:srgbClr val="D20000"/>
                </a:solidFill>
                <a:latin typeface="Tahoma" panose="020B0604030504040204" pitchFamily="34" charset="0"/>
                <a:ea typeface="Tahoma" panose="020B0604030504040204" pitchFamily="34" charset="0"/>
                <a:cs typeface="Tahoma" panose="020B0604030504040204" pitchFamily="34" charset="0"/>
              </a:rPr>
              <a:t>You Have Errors (3 of 5 pages)</a:t>
            </a: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2" name="TextBox 1"/>
          <p:cNvSpPr txBox="1"/>
          <p:nvPr/>
        </p:nvSpPr>
        <p:spPr>
          <a:xfrm flipH="1">
            <a:off x="7724156" y="785594"/>
            <a:ext cx="4467844" cy="4647426"/>
          </a:xfrm>
          <a:prstGeom prst="rect">
            <a:avLst/>
          </a:prstGeom>
          <a:noFill/>
        </p:spPr>
        <p:txBody>
          <a:bodyPr wrap="square" rtlCol="0">
            <a:spAutoFit/>
          </a:bodyPr>
          <a:lstStyle/>
          <a:p>
            <a:r>
              <a:rPr lang="en-US" sz="3200" dirty="0"/>
              <a:t>You can filter errors by:</a:t>
            </a:r>
          </a:p>
          <a:p>
            <a:endParaRPr lang="en-US" sz="1200" dirty="0"/>
          </a:p>
          <a:p>
            <a:pPr marL="228600" lvl="3" indent="-228600">
              <a:buFont typeface="Arial" panose="020B0604020202020204" pitchFamily="34" charset="0"/>
              <a:buChar char="•"/>
            </a:pPr>
            <a:r>
              <a:rPr lang="en-US" sz="2800" dirty="0"/>
              <a:t>Employer Name </a:t>
            </a:r>
          </a:p>
          <a:p>
            <a:pPr marL="228600" lvl="3" indent="-228600">
              <a:buFont typeface="Arial" panose="020B0604020202020204" pitchFamily="34" charset="0"/>
              <a:buChar char="•"/>
            </a:pPr>
            <a:r>
              <a:rPr lang="en-US" sz="2800" dirty="0"/>
              <a:t>EIN</a:t>
            </a:r>
          </a:p>
          <a:p>
            <a:pPr marL="228600" lvl="3" indent="-228600">
              <a:buFont typeface="Arial" panose="020B0604020202020204" pitchFamily="34" charset="0"/>
              <a:buChar char="•"/>
            </a:pPr>
            <a:r>
              <a:rPr lang="en-US" sz="2800" dirty="0"/>
              <a:t>Tax Year </a:t>
            </a:r>
          </a:p>
          <a:p>
            <a:pPr marL="228600" lvl="3" indent="-228600">
              <a:buFont typeface="Arial" panose="020B0604020202020204" pitchFamily="34" charset="0"/>
              <a:buChar char="•"/>
            </a:pPr>
            <a:r>
              <a:rPr lang="en-US" sz="2800" dirty="0"/>
              <a:t>Tax Jurisdiction</a:t>
            </a:r>
          </a:p>
          <a:p>
            <a:pPr marL="228600" lvl="3" indent="-228600">
              <a:buFont typeface="Arial" panose="020B0604020202020204" pitchFamily="34" charset="0"/>
              <a:buChar char="•"/>
            </a:pPr>
            <a:r>
              <a:rPr lang="en-US" sz="2800" dirty="0"/>
              <a:t>Establishment #	</a:t>
            </a:r>
          </a:p>
          <a:p>
            <a:pPr marL="228600" lvl="3" indent="-228600">
              <a:buFont typeface="Arial" panose="020B0604020202020204" pitchFamily="34" charset="0"/>
              <a:buChar char="•"/>
            </a:pPr>
            <a:r>
              <a:rPr lang="en-US" sz="2800" dirty="0"/>
              <a:t> # of Errors 	</a:t>
            </a:r>
          </a:p>
          <a:p>
            <a:pPr marL="228600" lvl="3" indent="-228600">
              <a:buFont typeface="Arial" panose="020B0604020202020204" pitchFamily="34" charset="0"/>
              <a:buChar char="•"/>
            </a:pPr>
            <a:r>
              <a:rPr lang="en-US" sz="2800" dirty="0"/>
              <a:t>W-2 Total		</a:t>
            </a:r>
          </a:p>
          <a:p>
            <a:pPr marL="228600" lvl="3" indent="-228600">
              <a:buFont typeface="Arial" panose="020B0604020202020204" pitchFamily="34" charset="0"/>
              <a:buChar char="•"/>
            </a:pPr>
            <a:r>
              <a:rPr lang="en-US" sz="2800" dirty="0"/>
              <a:t>Employment Type				</a:t>
            </a:r>
          </a:p>
        </p:txBody>
      </p:sp>
      <p:sp>
        <p:nvSpPr>
          <p:cNvPr id="5" name="Slide Number Placeholder 4"/>
          <p:cNvSpPr>
            <a:spLocks noGrp="1"/>
          </p:cNvSpPr>
          <p:nvPr>
            <p:ph type="sldNum" sz="quarter" idx="12"/>
          </p:nvPr>
        </p:nvSpPr>
        <p:spPr/>
        <p:txBody>
          <a:bodyPr/>
          <a:lstStyle/>
          <a:p>
            <a:fld id="{F9A49A78-F85A-4E35-8045-4D1BFA24E7CA}" type="slidenum">
              <a:rPr lang="en-US" smtClean="0"/>
              <a:t>18</a:t>
            </a:fld>
            <a:endParaRPr lang="en-US" dirty="0"/>
          </a:p>
        </p:txBody>
      </p:sp>
      <p:pic>
        <p:nvPicPr>
          <p:cNvPr id="12" name="Picture 11" descr="Screen shot of the Summary of W-3 Forms with Errors section of the Error screen. The Apply Filter and Remove Filter buttons are highlighted.">
            <a:extLst>
              <a:ext uri="{FF2B5EF4-FFF2-40B4-BE49-F238E27FC236}">
                <a16:creationId xmlns:a16="http://schemas.microsoft.com/office/drawing/2014/main" id="{5568267A-84DF-46FE-9E79-81F46AB02C75}"/>
              </a:ext>
            </a:extLst>
          </p:cNvPr>
          <p:cNvPicPr>
            <a:picLocks noChangeAspect="1"/>
          </p:cNvPicPr>
          <p:nvPr/>
        </p:nvPicPr>
        <p:blipFill>
          <a:blip r:embed="rId2"/>
          <a:stretch>
            <a:fillRect/>
          </a:stretch>
        </p:blipFill>
        <p:spPr>
          <a:xfrm>
            <a:off x="524805" y="973468"/>
            <a:ext cx="6829724" cy="5573443"/>
          </a:xfrm>
          <a:prstGeom prst="rect">
            <a:avLst/>
          </a:prstGeom>
        </p:spPr>
      </p:pic>
    </p:spTree>
    <p:extLst>
      <p:ext uri="{BB962C8B-B14F-4D97-AF65-F5344CB8AC3E}">
        <p14:creationId xmlns:p14="http://schemas.microsoft.com/office/powerpoint/2010/main" val="186835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5213" y="147983"/>
            <a:ext cx="6852746" cy="646331"/>
          </a:xfrm>
          <a:prstGeom prst="rect">
            <a:avLst/>
          </a:prstGeom>
          <a:noFill/>
        </p:spPr>
        <p:txBody>
          <a:bodyPr wrap="square" rtlCol="0">
            <a:spAutoFit/>
          </a:bodyPr>
          <a:lstStyle/>
          <a:p>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You Have Errors (4 of 5 pages) </a:t>
            </a:r>
          </a:p>
        </p:txBody>
      </p:sp>
      <p:sp>
        <p:nvSpPr>
          <p:cNvPr id="2" name="TextBox 1"/>
          <p:cNvSpPr txBox="1"/>
          <p:nvPr/>
        </p:nvSpPr>
        <p:spPr>
          <a:xfrm>
            <a:off x="8694157" y="1693980"/>
            <a:ext cx="3137397" cy="2677656"/>
          </a:xfrm>
          <a:prstGeom prst="rect">
            <a:avLst/>
          </a:prstGeom>
          <a:noFill/>
        </p:spPr>
        <p:txBody>
          <a:bodyPr wrap="square" rtlCol="0">
            <a:spAutoFit/>
          </a:bodyPr>
          <a:lstStyle/>
          <a:p>
            <a:r>
              <a:rPr lang="en-US" sz="2800" dirty="0"/>
              <a:t>You will </a:t>
            </a:r>
            <a:r>
              <a:rPr lang="en-US" sz="2800" i="1" dirty="0"/>
              <a:t>immediately</a:t>
            </a:r>
            <a:r>
              <a:rPr lang="en-US" sz="2800" dirty="0"/>
              <a:t> see specific details about your errors, including the line number in your file.</a:t>
            </a:r>
          </a:p>
        </p:txBody>
      </p:sp>
      <p:sp>
        <p:nvSpPr>
          <p:cNvPr id="5" name="Slide Number Placeholder 4"/>
          <p:cNvSpPr>
            <a:spLocks noGrp="1"/>
          </p:cNvSpPr>
          <p:nvPr>
            <p:ph type="sldNum" sz="quarter" idx="12"/>
          </p:nvPr>
        </p:nvSpPr>
        <p:spPr/>
        <p:txBody>
          <a:bodyPr/>
          <a:lstStyle/>
          <a:p>
            <a:fld id="{F9A49A78-F85A-4E35-8045-4D1BFA24E7CA}" type="slidenum">
              <a:rPr lang="en-US" smtClean="0"/>
              <a:t>19</a:t>
            </a:fld>
            <a:endParaRPr lang="en-US" dirty="0"/>
          </a:p>
        </p:txBody>
      </p:sp>
      <p:pic>
        <p:nvPicPr>
          <p:cNvPr id="7" name="Picture 6" descr="Screen shot of the Error Details section of the Error page.">
            <a:extLst>
              <a:ext uri="{FF2B5EF4-FFF2-40B4-BE49-F238E27FC236}">
                <a16:creationId xmlns:a16="http://schemas.microsoft.com/office/drawing/2014/main" id="{7F5BABEB-6E53-4295-9D7C-892AA8B0BB1C}"/>
              </a:ext>
            </a:extLst>
          </p:cNvPr>
          <p:cNvPicPr>
            <a:picLocks noChangeAspect="1"/>
          </p:cNvPicPr>
          <p:nvPr/>
        </p:nvPicPr>
        <p:blipFill>
          <a:blip r:embed="rId2"/>
          <a:stretch>
            <a:fillRect/>
          </a:stretch>
        </p:blipFill>
        <p:spPr>
          <a:xfrm>
            <a:off x="911054" y="1047866"/>
            <a:ext cx="7574936" cy="5662151"/>
          </a:xfrm>
          <a:prstGeom prst="rect">
            <a:avLst/>
          </a:prstGeom>
        </p:spPr>
      </p:pic>
    </p:spTree>
    <p:extLst>
      <p:ext uri="{BB962C8B-B14F-4D97-AF65-F5344CB8AC3E}">
        <p14:creationId xmlns:p14="http://schemas.microsoft.com/office/powerpoint/2010/main" val="194238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53" y="182133"/>
            <a:ext cx="2727423" cy="1090969"/>
          </a:xfrm>
          <a:prstGeom prst="rect">
            <a:avLst/>
          </a:prstGeom>
        </p:spPr>
      </p:pic>
      <p:sp>
        <p:nvSpPr>
          <p:cNvPr id="2" name="Title 1"/>
          <p:cNvSpPr>
            <a:spLocks noGrp="1"/>
          </p:cNvSpPr>
          <p:nvPr>
            <p:ph type="title" idx="4294967295"/>
          </p:nvPr>
        </p:nvSpPr>
        <p:spPr>
          <a:xfrm>
            <a:off x="3150584" y="331298"/>
            <a:ext cx="8240110" cy="1073150"/>
          </a:xfrm>
        </p:spPr>
        <p:txBody>
          <a:bodyPr>
            <a:normAutofit/>
          </a:bodyPr>
          <a:lstStyle/>
          <a:p>
            <a:pPr algn="ctr"/>
            <a:r>
              <a:rPr lang="en-US" sz="4000" dirty="0">
                <a:solidFill>
                  <a:srgbClr val="0070C0"/>
                </a:solidFill>
                <a:latin typeface="Tahoma" panose="020B0604030504040204" pitchFamily="34" charset="0"/>
                <a:ea typeface="Tahoma" panose="020B0604030504040204" pitchFamily="34" charset="0"/>
                <a:cs typeface="Tahoma" panose="020B0604030504040204" pitchFamily="34" charset="0"/>
              </a:rPr>
              <a:t>What You Need to Know for 2023</a:t>
            </a:r>
          </a:p>
        </p:txBody>
      </p:sp>
      <p:sp>
        <p:nvSpPr>
          <p:cNvPr id="3" name="Content Placeholder 2"/>
          <p:cNvSpPr>
            <a:spLocks noGrp="1"/>
          </p:cNvSpPr>
          <p:nvPr>
            <p:ph idx="4294967295"/>
          </p:nvPr>
        </p:nvSpPr>
        <p:spPr>
          <a:xfrm>
            <a:off x="1332187" y="1630363"/>
            <a:ext cx="10058400" cy="4456112"/>
          </a:xfrm>
        </p:spPr>
        <p:txBody>
          <a:bodyPr/>
          <a:lstStyle/>
          <a:p>
            <a:pPr marL="25400" indent="0">
              <a:buNone/>
            </a:pPr>
            <a:r>
              <a:rPr lang="en-US" dirty="0"/>
              <a:t> </a:t>
            </a:r>
            <a:r>
              <a:rPr lang="en-US" sz="2800" b="1" dirty="0">
                <a:latin typeface="Tahoma" panose="020B0604030504040204" pitchFamily="34" charset="0"/>
                <a:ea typeface="Tahoma" panose="020B0604030504040204" pitchFamily="34" charset="0"/>
                <a:cs typeface="Tahoma" panose="020B0604030504040204" pitchFamily="34" charset="0"/>
              </a:rPr>
              <a:t>Topics</a:t>
            </a:r>
          </a:p>
          <a:p>
            <a:pPr marL="461963" indent="-436563">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New security feature for filing wage reports.</a:t>
            </a:r>
          </a:p>
          <a:p>
            <a:pPr marL="461963" indent="-436563">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Wage File Upload Process</a:t>
            </a:r>
          </a:p>
          <a:p>
            <a:pPr marL="461963" indent="-461963">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Lowering of the electronic reporting threshold – Taxpayer First Act</a:t>
            </a:r>
          </a:p>
          <a:p>
            <a:pPr marL="461963" indent="-461963">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Truncated Social Security Numbers</a:t>
            </a:r>
          </a:p>
          <a:p>
            <a:pPr marL="461963" indent="-461963">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W-2 Online</a:t>
            </a:r>
          </a:p>
          <a:p>
            <a:pPr marL="461963" indent="-461963">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Does your payroll software create a file?</a:t>
            </a:r>
          </a:p>
          <a:p>
            <a:pPr marL="461963" indent="-461963">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Fraud Prevention and Reporting</a:t>
            </a:r>
          </a:p>
          <a:p>
            <a:pPr marL="461963" indent="-461963">
              <a:buFont typeface="Wingdings" panose="05000000000000000000" pitchFamily="2" charset="2"/>
              <a:buChar char="v"/>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F9A49A78-F85A-4E35-8045-4D1BFA24E7CA}" type="slidenum">
              <a:rPr lang="en-US" smtClean="0"/>
              <a:t>2</a:t>
            </a:fld>
            <a:endParaRPr lang="en-US" dirty="0"/>
          </a:p>
        </p:txBody>
      </p:sp>
    </p:spTree>
    <p:extLst>
      <p:ext uri="{BB962C8B-B14F-4D97-AF65-F5344CB8AC3E}">
        <p14:creationId xmlns:p14="http://schemas.microsoft.com/office/powerpoint/2010/main" val="140689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66084" y="1475862"/>
            <a:ext cx="2650741" cy="3416320"/>
          </a:xfrm>
          <a:prstGeom prst="rect">
            <a:avLst/>
          </a:prstGeom>
          <a:noFill/>
        </p:spPr>
        <p:txBody>
          <a:bodyPr wrap="square" rtlCol="0">
            <a:spAutoFit/>
          </a:bodyPr>
          <a:lstStyle/>
          <a:p>
            <a:r>
              <a:rPr lang="en-US" sz="3600" dirty="0"/>
              <a:t>Context sensitive Help links are now located on the page</a:t>
            </a:r>
          </a:p>
        </p:txBody>
      </p:sp>
      <p:sp>
        <p:nvSpPr>
          <p:cNvPr id="6" name="Slide Number Placeholder 5"/>
          <p:cNvSpPr>
            <a:spLocks noGrp="1"/>
          </p:cNvSpPr>
          <p:nvPr>
            <p:ph type="sldNum" sz="quarter" idx="12"/>
          </p:nvPr>
        </p:nvSpPr>
        <p:spPr/>
        <p:txBody>
          <a:bodyPr/>
          <a:lstStyle/>
          <a:p>
            <a:fld id="{F9A49A78-F85A-4E35-8045-4D1BFA24E7CA}" type="slidenum">
              <a:rPr lang="en-US" smtClean="0"/>
              <a:t>20</a:t>
            </a:fld>
            <a:endParaRPr lang="en-US" dirty="0"/>
          </a:p>
        </p:txBody>
      </p:sp>
      <p:pic>
        <p:nvPicPr>
          <p:cNvPr id="5" name="Picture 4" descr="Screen shot of the File Summary section of the Error screen. The context sensitive help links are highlighted. They look like question marks in a circle.">
            <a:extLst>
              <a:ext uri="{FF2B5EF4-FFF2-40B4-BE49-F238E27FC236}">
                <a16:creationId xmlns:a16="http://schemas.microsoft.com/office/drawing/2014/main" id="{6F9230DB-000B-49B5-8813-18C339466CF8}"/>
              </a:ext>
            </a:extLst>
          </p:cNvPr>
          <p:cNvPicPr>
            <a:picLocks noChangeAspect="1"/>
          </p:cNvPicPr>
          <p:nvPr/>
        </p:nvPicPr>
        <p:blipFill>
          <a:blip r:embed="rId2"/>
          <a:stretch>
            <a:fillRect/>
          </a:stretch>
        </p:blipFill>
        <p:spPr>
          <a:xfrm>
            <a:off x="785795" y="1600057"/>
            <a:ext cx="7734970" cy="3292125"/>
          </a:xfrm>
          <a:prstGeom prst="rect">
            <a:avLst/>
          </a:prstGeom>
        </p:spPr>
      </p:pic>
      <p:sp>
        <p:nvSpPr>
          <p:cNvPr id="11" name="TextBox 10">
            <a:extLst>
              <a:ext uri="{FF2B5EF4-FFF2-40B4-BE49-F238E27FC236}">
                <a16:creationId xmlns:a16="http://schemas.microsoft.com/office/drawing/2014/main" id="{3706DEA9-BD26-4292-88B1-99839E43E410}"/>
              </a:ext>
            </a:extLst>
          </p:cNvPr>
          <p:cNvSpPr txBox="1"/>
          <p:nvPr/>
        </p:nvSpPr>
        <p:spPr>
          <a:xfrm>
            <a:off x="1527853" y="483263"/>
            <a:ext cx="6852746" cy="646331"/>
          </a:xfrm>
          <a:prstGeom prst="rect">
            <a:avLst/>
          </a:prstGeom>
          <a:noFill/>
        </p:spPr>
        <p:txBody>
          <a:bodyPr wrap="square" rtlCol="0">
            <a:spAutoFit/>
          </a:bodyPr>
          <a:lstStyle/>
          <a:p>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You Have Errors (5 of 5 pages) </a:t>
            </a:r>
          </a:p>
        </p:txBody>
      </p:sp>
    </p:spTree>
    <p:extLst>
      <p:ext uri="{BB962C8B-B14F-4D97-AF65-F5344CB8AC3E}">
        <p14:creationId xmlns:p14="http://schemas.microsoft.com/office/powerpoint/2010/main" val="331597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56882" y="3861256"/>
            <a:ext cx="3730364" cy="2062103"/>
          </a:xfrm>
          <a:prstGeom prst="rect">
            <a:avLst/>
          </a:prstGeom>
          <a:noFill/>
        </p:spPr>
        <p:txBody>
          <a:bodyPr wrap="square" rtlCol="0">
            <a:spAutoFit/>
          </a:bodyPr>
          <a:lstStyle/>
          <a:p>
            <a:r>
              <a:rPr lang="en-US" sz="3200" dirty="0"/>
              <a:t>The Help link </a:t>
            </a:r>
          </a:p>
          <a:p>
            <a:r>
              <a:rPr lang="en-US" sz="3200" dirty="0"/>
              <a:t>at the top provides links to manuals and contact information.</a:t>
            </a:r>
          </a:p>
        </p:txBody>
      </p:sp>
      <p:sp>
        <p:nvSpPr>
          <p:cNvPr id="6" name="Slide Number Placeholder 5"/>
          <p:cNvSpPr>
            <a:spLocks noGrp="1"/>
          </p:cNvSpPr>
          <p:nvPr>
            <p:ph type="sldNum" sz="quarter" idx="12"/>
          </p:nvPr>
        </p:nvSpPr>
        <p:spPr/>
        <p:txBody>
          <a:bodyPr/>
          <a:lstStyle/>
          <a:p>
            <a:fld id="{F9A49A78-F85A-4E35-8045-4D1BFA24E7CA}" type="slidenum">
              <a:rPr lang="en-US" smtClean="0"/>
              <a:t>21</a:t>
            </a:fld>
            <a:endParaRPr lang="en-US" dirty="0"/>
          </a:p>
        </p:txBody>
      </p:sp>
      <p:pic>
        <p:nvPicPr>
          <p:cNvPr id="2050" name="Picture 2">
            <a:extLst>
              <a:ext uri="{FF2B5EF4-FFF2-40B4-BE49-F238E27FC236}">
                <a16:creationId xmlns:a16="http://schemas.microsoft.com/office/drawing/2014/main" id="{F33CEFDE-1B22-4E46-9721-76F279F88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39" y="795548"/>
            <a:ext cx="9686925" cy="2886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15FC00E-4FA7-4404-A2C7-F133EBF41BAB}"/>
              </a:ext>
            </a:extLst>
          </p:cNvPr>
          <p:cNvPicPr>
            <a:picLocks noChangeAspect="1"/>
          </p:cNvPicPr>
          <p:nvPr/>
        </p:nvPicPr>
        <p:blipFill>
          <a:blip r:embed="rId3"/>
          <a:stretch>
            <a:fillRect/>
          </a:stretch>
        </p:blipFill>
        <p:spPr>
          <a:xfrm>
            <a:off x="2821586" y="2604874"/>
            <a:ext cx="5204911" cy="4160881"/>
          </a:xfrm>
          <a:prstGeom prst="rect">
            <a:avLst/>
          </a:prstGeom>
        </p:spPr>
      </p:pic>
    </p:spTree>
    <p:extLst>
      <p:ext uri="{BB962C8B-B14F-4D97-AF65-F5344CB8AC3E}">
        <p14:creationId xmlns:p14="http://schemas.microsoft.com/office/powerpoint/2010/main" val="147069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11" y="83258"/>
            <a:ext cx="7377817" cy="1477328"/>
          </a:xfrm>
          <a:prstGeom prst="rect">
            <a:avLst/>
          </a:prstGeom>
          <a:noFill/>
        </p:spPr>
        <p:txBody>
          <a:bodyPr wrap="square" rtlCol="0">
            <a:spAutoFit/>
          </a:body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Proof that you uploaded a file even though it didn’t get a WFID</a:t>
            </a:r>
          </a:p>
          <a:p>
            <a:endParaRPr lang="en-US" dirty="0"/>
          </a:p>
        </p:txBody>
      </p:sp>
      <p:sp>
        <p:nvSpPr>
          <p:cNvPr id="4" name="Rectangle 3"/>
          <p:cNvSpPr/>
          <p:nvPr/>
        </p:nvSpPr>
        <p:spPr>
          <a:xfrm>
            <a:off x="8001334" y="231596"/>
            <a:ext cx="4306279" cy="6555641"/>
          </a:xfrm>
          <a:prstGeom prst="rect">
            <a:avLst/>
          </a:prstGeom>
        </p:spPr>
        <p:txBody>
          <a:bodyPr wrap="square">
            <a:spAutoFit/>
          </a:bodyPr>
          <a:lstStyle/>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You will </a:t>
            </a:r>
            <a:r>
              <a:rPr lang="en-US" sz="2800" b="1" dirty="0">
                <a:latin typeface="Tahoma" panose="020B0604030504040204" pitchFamily="34" charset="0"/>
                <a:ea typeface="Tahoma" panose="020B0604030504040204" pitchFamily="34" charset="0"/>
                <a:cs typeface="Tahoma" panose="020B0604030504040204" pitchFamily="34" charset="0"/>
              </a:rPr>
              <a:t>not</a:t>
            </a:r>
            <a:r>
              <a:rPr lang="en-US" sz="2800" dirty="0">
                <a:latin typeface="Tahoma" panose="020B0604030504040204" pitchFamily="34" charset="0"/>
                <a:ea typeface="Tahoma" panose="020B0604030504040204" pitchFamily="34" charset="0"/>
                <a:cs typeface="Tahoma" panose="020B0604030504040204" pitchFamily="34" charset="0"/>
              </a:rPr>
              <a:t> receive a Wage File Identifier (WFID) if any reports in your file has errors. </a:t>
            </a: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Fix the error(s) and return </a:t>
            </a:r>
            <a:r>
              <a:rPr lang="en-US" sz="2800" b="1" dirty="0">
                <a:latin typeface="Tahoma" panose="020B0604030504040204" pitchFamily="34" charset="0"/>
                <a:ea typeface="Tahoma" panose="020B0604030504040204" pitchFamily="34" charset="0"/>
                <a:cs typeface="Tahoma" panose="020B0604030504040204" pitchFamily="34" charset="0"/>
              </a:rPr>
              <a:t>all</a:t>
            </a:r>
            <a:r>
              <a:rPr lang="en-US" sz="2800" dirty="0">
                <a:latin typeface="Tahoma" panose="020B0604030504040204" pitchFamily="34" charset="0"/>
                <a:ea typeface="Tahoma" panose="020B0604030504040204" pitchFamily="34" charset="0"/>
                <a:cs typeface="Tahoma" panose="020B0604030504040204" pitchFamily="34" charset="0"/>
              </a:rPr>
              <a:t> reports again.</a:t>
            </a: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Print This Page for your records to show you uploaded your file.</a:t>
            </a: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You have the option to split your file and submit the good reports while fixing reports with errors</a:t>
            </a:r>
          </a:p>
        </p:txBody>
      </p:sp>
      <p:sp>
        <p:nvSpPr>
          <p:cNvPr id="3" name="Slide Number Placeholder 2"/>
          <p:cNvSpPr>
            <a:spLocks noGrp="1"/>
          </p:cNvSpPr>
          <p:nvPr>
            <p:ph type="sldNum" sz="quarter" idx="12"/>
          </p:nvPr>
        </p:nvSpPr>
        <p:spPr/>
        <p:txBody>
          <a:bodyPr/>
          <a:lstStyle/>
          <a:p>
            <a:fld id="{F9A49A78-F85A-4E35-8045-4D1BFA24E7CA}" type="slidenum">
              <a:rPr lang="en-US" smtClean="0"/>
              <a:t>22</a:t>
            </a:fld>
            <a:endParaRPr lang="en-US" dirty="0"/>
          </a:p>
        </p:txBody>
      </p:sp>
      <p:pic>
        <p:nvPicPr>
          <p:cNvPr id="10" name="Picture 9" descr="Screen shot of the top part of the Error page.">
            <a:extLst>
              <a:ext uri="{FF2B5EF4-FFF2-40B4-BE49-F238E27FC236}">
                <a16:creationId xmlns:a16="http://schemas.microsoft.com/office/drawing/2014/main" id="{395EF4C7-FCF8-4417-9EDC-F08CACF8941C}"/>
              </a:ext>
            </a:extLst>
          </p:cNvPr>
          <p:cNvPicPr>
            <a:picLocks noChangeAspect="1"/>
          </p:cNvPicPr>
          <p:nvPr/>
        </p:nvPicPr>
        <p:blipFill>
          <a:blip r:embed="rId3"/>
          <a:stretch>
            <a:fillRect/>
          </a:stretch>
        </p:blipFill>
        <p:spPr>
          <a:xfrm>
            <a:off x="486410" y="1356380"/>
            <a:ext cx="7170377" cy="5365095"/>
          </a:xfrm>
          <a:prstGeom prst="rect">
            <a:avLst/>
          </a:prstGeom>
        </p:spPr>
      </p:pic>
    </p:spTree>
    <p:extLst>
      <p:ext uri="{BB962C8B-B14F-4D97-AF65-F5344CB8AC3E}">
        <p14:creationId xmlns:p14="http://schemas.microsoft.com/office/powerpoint/2010/main" val="98267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84" y="53858"/>
            <a:ext cx="11603420" cy="809006"/>
          </a:xfrm>
        </p:spPr>
        <p:txBody>
          <a:bodyPr>
            <a:normAutofit/>
          </a:bodyPr>
          <a:lstStyle/>
          <a:p>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If your file is returned due to our back-end checks (1 of 2 pages)</a:t>
            </a:r>
          </a:p>
        </p:txBody>
      </p:sp>
      <p:sp>
        <p:nvSpPr>
          <p:cNvPr id="6" name="TextBox 5"/>
          <p:cNvSpPr txBox="1"/>
          <p:nvPr/>
        </p:nvSpPr>
        <p:spPr>
          <a:xfrm>
            <a:off x="199697" y="948690"/>
            <a:ext cx="4543753" cy="4154984"/>
          </a:xfrm>
          <a:prstGeom prst="rect">
            <a:avLst/>
          </a:prstGeom>
          <a:noFill/>
        </p:spPr>
        <p:txBody>
          <a:bodyPr wrap="square" rtlCol="0">
            <a:spAutoFit/>
          </a:bodyPr>
          <a:lstStyle/>
          <a:p>
            <a:pPr marL="461963" indent="-461963">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Even though your file passed our online checks, and you received a WFID, if a report fails to pass our back-end checks, SSA will notify you within a day or two and reject your file. </a:t>
            </a:r>
          </a:p>
          <a:p>
            <a:pPr marL="461963" indent="-461963">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Then, you will need to log into BSO after you receive a resubmission notice to learn more about the error.</a:t>
            </a:r>
          </a:p>
        </p:txBody>
      </p:sp>
      <p:sp>
        <p:nvSpPr>
          <p:cNvPr id="4" name="Slide Number Placeholder 3"/>
          <p:cNvSpPr>
            <a:spLocks noGrp="1"/>
          </p:cNvSpPr>
          <p:nvPr>
            <p:ph type="sldNum" sz="quarter" idx="12"/>
          </p:nvPr>
        </p:nvSpPr>
        <p:spPr/>
        <p:txBody>
          <a:bodyPr/>
          <a:lstStyle/>
          <a:p>
            <a:fld id="{F9A49A78-F85A-4E35-8045-4D1BFA24E7CA}" type="slidenum">
              <a:rPr lang="en-US" smtClean="0"/>
              <a:t>23</a:t>
            </a:fld>
            <a:endParaRPr lang="en-US" dirty="0"/>
          </a:p>
        </p:txBody>
      </p:sp>
      <p:pic>
        <p:nvPicPr>
          <p:cNvPr id="10" name="Picture 9" descr="Screen shot of the EWR home page. The Submission Status box is highlighted.">
            <a:extLst>
              <a:ext uri="{FF2B5EF4-FFF2-40B4-BE49-F238E27FC236}">
                <a16:creationId xmlns:a16="http://schemas.microsoft.com/office/drawing/2014/main" id="{C2537F36-AC23-4E91-B42B-ED4D8AFF71F2}"/>
              </a:ext>
            </a:extLst>
          </p:cNvPr>
          <p:cNvPicPr>
            <a:picLocks noChangeAspect="1"/>
          </p:cNvPicPr>
          <p:nvPr/>
        </p:nvPicPr>
        <p:blipFill>
          <a:blip r:embed="rId2"/>
          <a:stretch>
            <a:fillRect/>
          </a:stretch>
        </p:blipFill>
        <p:spPr>
          <a:xfrm>
            <a:off x="4980481" y="689372"/>
            <a:ext cx="6812870" cy="5479255"/>
          </a:xfrm>
          <a:prstGeom prst="rect">
            <a:avLst/>
          </a:prstGeom>
        </p:spPr>
      </p:pic>
    </p:spTree>
    <p:extLst>
      <p:ext uri="{BB962C8B-B14F-4D97-AF65-F5344CB8AC3E}">
        <p14:creationId xmlns:p14="http://schemas.microsoft.com/office/powerpoint/2010/main" val="10233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84" y="53858"/>
            <a:ext cx="11603420" cy="809006"/>
          </a:xfrm>
        </p:spPr>
        <p:txBody>
          <a:bodyPr>
            <a:normAutofit/>
          </a:bodyPr>
          <a:lstStyle/>
          <a:p>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If your file is returned due to our back-end checks (2 of 2 pages)</a:t>
            </a:r>
          </a:p>
        </p:txBody>
      </p:sp>
      <p:sp>
        <p:nvSpPr>
          <p:cNvPr id="6" name="TextBox 5"/>
          <p:cNvSpPr txBox="1"/>
          <p:nvPr/>
        </p:nvSpPr>
        <p:spPr>
          <a:xfrm>
            <a:off x="199698" y="948690"/>
            <a:ext cx="4337133" cy="5355312"/>
          </a:xfrm>
          <a:prstGeom prst="rect">
            <a:avLst/>
          </a:prstGeom>
          <a:noFill/>
        </p:spPr>
        <p:txBody>
          <a:bodyPr wrap="square" rtlCol="0">
            <a:spAutoFit/>
          </a:bodyPr>
          <a:lstStyle/>
          <a:p>
            <a:pPr marL="461963" indent="-461963">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Once you fix the problem, you have 2 options to return the file to SSA.</a:t>
            </a:r>
          </a:p>
          <a:p>
            <a:pPr marL="919163" lvl="2" indent="-461963">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You may select the “Response to a Resubmission Notice” on the “What’s in the File” page. You will be able to select the old WFID and then upload the file.  You will receive a success confirmation (with the same WFID) or a list of errors.</a:t>
            </a:r>
          </a:p>
          <a:p>
            <a:pPr marL="919163" lvl="2" indent="-461963">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Even though you already have a WFID, you may upload the file as a new file.  You will get a new WFID if your file has no other errors.</a:t>
            </a:r>
          </a:p>
          <a:p>
            <a:pPr marL="461963" indent="-461963">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In either case, as long as you upload the file within 30 days SSA will consider your file uploaded timely.</a:t>
            </a:r>
          </a:p>
        </p:txBody>
      </p:sp>
      <p:sp>
        <p:nvSpPr>
          <p:cNvPr id="4" name="Slide Number Placeholder 3"/>
          <p:cNvSpPr>
            <a:spLocks noGrp="1"/>
          </p:cNvSpPr>
          <p:nvPr>
            <p:ph type="sldNum" sz="quarter" idx="12"/>
          </p:nvPr>
        </p:nvSpPr>
        <p:spPr/>
        <p:txBody>
          <a:bodyPr/>
          <a:lstStyle/>
          <a:p>
            <a:fld id="{F9A49A78-F85A-4E35-8045-4D1BFA24E7CA}" type="slidenum">
              <a:rPr lang="en-US" smtClean="0"/>
              <a:t>24</a:t>
            </a:fld>
            <a:endParaRPr lang="en-US" dirty="0"/>
          </a:p>
        </p:txBody>
      </p:sp>
      <p:pic>
        <p:nvPicPr>
          <p:cNvPr id="11" name="Picture 10" descr="Screen shot of the Select Eligible Wage File popup from the &quot;Formatted Wage File Upload&quot; screen. ">
            <a:extLst>
              <a:ext uri="{FF2B5EF4-FFF2-40B4-BE49-F238E27FC236}">
                <a16:creationId xmlns:a16="http://schemas.microsoft.com/office/drawing/2014/main" id="{50EF8A3D-9E04-427B-B13F-076C131D5FAC}"/>
              </a:ext>
            </a:extLst>
          </p:cNvPr>
          <p:cNvPicPr>
            <a:picLocks noChangeAspect="1"/>
          </p:cNvPicPr>
          <p:nvPr/>
        </p:nvPicPr>
        <p:blipFill>
          <a:blip r:embed="rId2"/>
          <a:stretch>
            <a:fillRect/>
          </a:stretch>
        </p:blipFill>
        <p:spPr>
          <a:xfrm>
            <a:off x="4527212" y="811088"/>
            <a:ext cx="7465092" cy="4974250"/>
          </a:xfrm>
          <a:prstGeom prst="rect">
            <a:avLst/>
          </a:prstGeom>
        </p:spPr>
      </p:pic>
    </p:spTree>
    <p:extLst>
      <p:ext uri="{BB962C8B-B14F-4D97-AF65-F5344CB8AC3E}">
        <p14:creationId xmlns:p14="http://schemas.microsoft.com/office/powerpoint/2010/main" val="341551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7979" y="275371"/>
            <a:ext cx="5202621" cy="923330"/>
          </a:xfrm>
          <a:prstGeom prst="rect">
            <a:avLst/>
          </a:prstGeom>
          <a:noFill/>
        </p:spPr>
        <p:txBody>
          <a:bodyPr wrap="square" rtlCol="0">
            <a:sp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Reminders</a:t>
            </a:r>
          </a:p>
          <a:p>
            <a:endParaRPr lang="en-US" dirty="0"/>
          </a:p>
        </p:txBody>
      </p:sp>
      <p:sp>
        <p:nvSpPr>
          <p:cNvPr id="4" name="Rectangle 3"/>
          <p:cNvSpPr/>
          <p:nvPr/>
        </p:nvSpPr>
        <p:spPr>
          <a:xfrm>
            <a:off x="1169275" y="1520785"/>
            <a:ext cx="9680028" cy="4678204"/>
          </a:xfrm>
          <a:prstGeom prst="rect">
            <a:avLst/>
          </a:prstGeom>
        </p:spPr>
        <p:txBody>
          <a:bodyPr wrap="square">
            <a:spAutoFit/>
          </a:bodyPr>
          <a:lstStyle/>
          <a:p>
            <a:endParaRPr lang="en-US" dirty="0"/>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Remember to include a valid file extension, either .txt or .zip.</a:t>
            </a:r>
          </a:p>
          <a:p>
            <a:pPr lvl="1"/>
            <a:r>
              <a:rPr lang="en-US" sz="2800" dirty="0">
                <a:latin typeface="Tahoma" panose="020B0604030504040204" pitchFamily="34" charset="0"/>
                <a:ea typeface="Tahoma" panose="020B0604030504040204" pitchFamily="34" charset="0"/>
                <a:cs typeface="Tahoma" panose="020B0604030504040204" pitchFamily="34" charset="0"/>
              </a:rPr>
              <a:t>	The zip file must contain only one .txt file</a:t>
            </a:r>
          </a:p>
          <a:p>
            <a:pPr marL="914400" lvl="1" indent="-457200">
              <a:buFont typeface="Wingdings" panose="05000000000000000000" pitchFamily="2" charset="2"/>
              <a:buChar char="v"/>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If you use screen scraping, you will need to make sure your routine matches the screen path, which was changed in December 2021. The old system will be unavailable as of December 2022.</a:t>
            </a:r>
          </a:p>
          <a:p>
            <a:pPr marL="457200" indent="-457200">
              <a:buFont typeface="Wingdings" panose="05000000000000000000" pitchFamily="2" charset="2"/>
              <a:buChar char="v"/>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For detailed information please review the </a:t>
            </a: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Tutorial</a:t>
            </a:r>
            <a:r>
              <a:rPr lang="en-US" sz="2800" dirty="0">
                <a:latin typeface="Tahoma" panose="020B0604030504040204" pitchFamily="34" charset="0"/>
                <a:ea typeface="Tahoma" panose="020B0604030504040204" pitchFamily="34" charset="0"/>
                <a:cs typeface="Tahoma" panose="020B0604030504040204" pitchFamily="34" charset="0"/>
              </a:rPr>
              <a:t>. </a:t>
            </a:r>
          </a:p>
        </p:txBody>
      </p:sp>
      <p:sp>
        <p:nvSpPr>
          <p:cNvPr id="3" name="Slide Number Placeholder 2"/>
          <p:cNvSpPr>
            <a:spLocks noGrp="1"/>
          </p:cNvSpPr>
          <p:nvPr>
            <p:ph type="sldNum" sz="quarter" idx="12"/>
          </p:nvPr>
        </p:nvSpPr>
        <p:spPr/>
        <p:txBody>
          <a:bodyPr/>
          <a:lstStyle/>
          <a:p>
            <a:fld id="{F9A49A78-F85A-4E35-8045-4D1BFA24E7CA}" type="slidenum">
              <a:rPr lang="en-US" smtClean="0"/>
              <a:t>25</a:t>
            </a:fld>
            <a:endParaRPr lang="en-US" dirty="0"/>
          </a:p>
        </p:txBody>
      </p:sp>
    </p:spTree>
    <p:extLst>
      <p:ext uri="{BB962C8B-B14F-4D97-AF65-F5344CB8AC3E}">
        <p14:creationId xmlns:p14="http://schemas.microsoft.com/office/powerpoint/2010/main" val="84717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517" y="304800"/>
            <a:ext cx="10405242" cy="646331"/>
          </a:xfrm>
          <a:prstGeom prst="rect">
            <a:avLst/>
          </a:prstGeom>
        </p:spPr>
        <p:txBody>
          <a:bodyPr wrap="square">
            <a:spAutoFit/>
          </a:body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That’s all there is with the Wage File Upload.</a:t>
            </a:r>
            <a:r>
              <a:rPr lang="en-US" sz="3600" dirty="0">
                <a:solidFill>
                  <a:srgbClr val="00B0F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796158" y="1409405"/>
            <a:ext cx="9186042" cy="2954655"/>
          </a:xfrm>
          <a:prstGeom prst="rect">
            <a:avLst/>
          </a:prstGeom>
        </p:spPr>
        <p:txBody>
          <a:bodyPr wrap="square">
            <a:spAutoFit/>
          </a:bodyPr>
          <a:lstStyle/>
          <a:p>
            <a:endParaRPr lang="en-US" dirty="0"/>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Information about your file in real-time.  </a:t>
            </a:r>
          </a:p>
          <a:p>
            <a:pPr marL="457200" indent="-457200">
              <a:buFont typeface="Wingdings" panose="05000000000000000000" pitchFamily="2" charset="2"/>
              <a:buChar char="v"/>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No reason to come back unless your file is rejected.</a:t>
            </a:r>
          </a:p>
          <a:p>
            <a:pPr marL="457200" indent="-457200">
              <a:buFont typeface="Wingdings" panose="05000000000000000000" pitchFamily="2" charset="2"/>
              <a:buChar char="v"/>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You can still log into BSO and view information on all of your files and reports.</a:t>
            </a:r>
          </a:p>
        </p:txBody>
      </p:sp>
      <p:pic>
        <p:nvPicPr>
          <p:cNvPr id="6" name="Picture 5"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835" y="1693808"/>
            <a:ext cx="2385848" cy="2385848"/>
          </a:xfrm>
          <a:prstGeom prst="rect">
            <a:avLst/>
          </a:prstGeom>
        </p:spPr>
      </p:pic>
      <p:sp>
        <p:nvSpPr>
          <p:cNvPr id="7" name="Rectangle 6"/>
          <p:cNvSpPr/>
          <p:nvPr/>
        </p:nvSpPr>
        <p:spPr>
          <a:xfrm>
            <a:off x="1394440" y="5282522"/>
            <a:ext cx="8135007" cy="830997"/>
          </a:xfrm>
          <a:prstGeom prst="rect">
            <a:avLst/>
          </a:prstGeom>
        </p:spPr>
        <p:txBody>
          <a:bodyPr wrap="square">
            <a:spAutoFit/>
          </a:bodyPr>
          <a:lstStyle/>
          <a:p>
            <a:r>
              <a:rPr lang="en-US" sz="2400" i="1" dirty="0"/>
              <a:t>This is the end of the Wage File Upload slides.  Other topics on the following pages.</a:t>
            </a:r>
          </a:p>
        </p:txBody>
      </p:sp>
      <p:sp>
        <p:nvSpPr>
          <p:cNvPr id="3" name="Slide Number Placeholder 2"/>
          <p:cNvSpPr>
            <a:spLocks noGrp="1"/>
          </p:cNvSpPr>
          <p:nvPr>
            <p:ph type="sldNum" sz="quarter" idx="12"/>
          </p:nvPr>
        </p:nvSpPr>
        <p:spPr/>
        <p:txBody>
          <a:bodyPr/>
          <a:lstStyle/>
          <a:p>
            <a:fld id="{F9A49A78-F85A-4E35-8045-4D1BFA24E7CA}" type="slidenum">
              <a:rPr lang="en-US" smtClean="0"/>
              <a:t>26</a:t>
            </a:fld>
            <a:endParaRPr lang="en-US" dirty="0"/>
          </a:p>
        </p:txBody>
      </p:sp>
    </p:spTree>
    <p:extLst>
      <p:ext uri="{BB962C8B-B14F-4D97-AF65-F5344CB8AC3E}">
        <p14:creationId xmlns:p14="http://schemas.microsoft.com/office/powerpoint/2010/main" val="201625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544" y="168166"/>
            <a:ext cx="6331419" cy="5324535"/>
          </a:xfrm>
          <a:prstGeom prst="rect">
            <a:avLst/>
          </a:prstGeom>
          <a:noFill/>
        </p:spPr>
        <p:txBody>
          <a:bodyPr wrap="square" rtlCol="0">
            <a:spAutoFit/>
          </a:bodyPr>
          <a:lstStyle/>
          <a:p>
            <a:pPr lvl="0" algn="ctr" defTabSz="914400" eaLnBrk="0" fontAlgn="base" hangingPunct="0">
              <a:spcBef>
                <a:spcPct val="0"/>
              </a:spcBef>
              <a:spcAft>
                <a:spcPct val="0"/>
              </a:spcAft>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Lowering of the electronic reporting threshold </a:t>
            </a:r>
          </a:p>
          <a:p>
            <a:pPr lvl="0" algn="ctr" defTabSz="914400" eaLnBrk="0" fontAlgn="base" hangingPunct="0">
              <a:spcBef>
                <a:spcPct val="0"/>
              </a:spcBef>
              <a:spcAft>
                <a:spcPct val="0"/>
              </a:spcAft>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Taxpayer First Act </a:t>
            </a:r>
          </a:p>
          <a:p>
            <a:pPr lvl="0" algn="ctr" defTabSz="914400" eaLnBrk="0" fontAlgn="base" hangingPunct="0">
              <a:spcBef>
                <a:spcPct val="0"/>
              </a:spcBef>
              <a:spcAft>
                <a:spcPct val="0"/>
              </a:spcAft>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(1 of 2 pages)</a:t>
            </a:r>
          </a:p>
          <a:p>
            <a:pPr lvl="0" defTabSz="914400" eaLnBrk="0" fontAlgn="base" hangingPunct="0">
              <a:spcBef>
                <a:spcPct val="0"/>
              </a:spcBef>
              <a:spcAft>
                <a:spcPct val="0"/>
              </a:spcAft>
            </a:pPr>
            <a:r>
              <a:rPr lang="en-US" altLang="en-US" sz="2000" b="1" dirty="0">
                <a:solidFill>
                  <a:srgbClr val="000000"/>
                </a:solidFill>
                <a:latin typeface="Tahoma" panose="020B0604030504040204" pitchFamily="34" charset="0"/>
              </a:rPr>
              <a:t> </a:t>
            </a:r>
            <a:endParaRPr lang="en-US" altLang="en-US" sz="1200" b="1" dirty="0">
              <a:solidFill>
                <a:srgbClr val="000000"/>
              </a:solidFill>
              <a:latin typeface="Tahoma" panose="020B0604030504040204" pitchFamily="34" charset="0"/>
            </a:endParaRPr>
          </a:p>
          <a:p>
            <a:pPr marL="342900" lvl="0" indent="-342900" defTabSz="914400" eaLnBrk="0" fontAlgn="base" hangingPunct="0">
              <a:spcBef>
                <a:spcPct val="0"/>
              </a:spcBef>
              <a:spcAft>
                <a:spcPct val="0"/>
              </a:spcAft>
              <a:buSzPct val="100000"/>
              <a:buFont typeface="Arial" panose="020B0604020202020204" pitchFamily="34" charset="0"/>
              <a:buChar char="•"/>
            </a:pPr>
            <a:endParaRPr lang="en-US" altLang="en-US" sz="2400" dirty="0">
              <a:solidFill>
                <a:srgbClr val="000000"/>
              </a:solidFill>
              <a:latin typeface="Tahoma" panose="020B0604030504040204" pitchFamily="34" charset="0"/>
            </a:endParaRPr>
          </a:p>
          <a:p>
            <a:pPr marL="342900" lvl="0" indent="-342900" defTabSz="914400" eaLnBrk="0" fontAlgn="base" hangingPunct="0">
              <a:spcBef>
                <a:spcPct val="0"/>
              </a:spcBef>
              <a:spcAft>
                <a:spcPct val="0"/>
              </a:spcAft>
              <a:buSzPct val="100000"/>
              <a:buFont typeface="Arial" panose="020B0604020202020204" pitchFamily="34" charset="0"/>
              <a:buChar char="•"/>
            </a:pPr>
            <a:endParaRPr lang="en-US" altLang="en-US" sz="2400" dirty="0">
              <a:solidFill>
                <a:srgbClr val="000000"/>
              </a:solidFill>
              <a:latin typeface="Tahoma" panose="020B0604030504040204" pitchFamily="34" charset="0"/>
            </a:endParaRPr>
          </a:p>
          <a:p>
            <a:pPr lvl="0" defTabSz="914400" eaLnBrk="0" fontAlgn="base" hangingPunct="0">
              <a:spcBef>
                <a:spcPct val="0"/>
              </a:spcBef>
              <a:spcAft>
                <a:spcPct val="0"/>
              </a:spcAft>
              <a:buSzPct val="100000"/>
            </a:pPr>
            <a:endParaRPr lang="en-US" altLang="en-US" sz="2400" dirty="0">
              <a:solidFill>
                <a:srgbClr val="000000"/>
              </a:solidFill>
              <a:latin typeface="Tahoma" panose="020B0604030504040204" pitchFamily="34" charset="0"/>
            </a:endParaRPr>
          </a:p>
          <a:p>
            <a:pPr marL="342900" lvl="0" indent="-342900" defTabSz="914400" eaLnBrk="0" fontAlgn="base" hangingPunct="0">
              <a:spcBef>
                <a:spcPct val="0"/>
              </a:spcBef>
              <a:spcAft>
                <a:spcPct val="0"/>
              </a:spcAft>
              <a:buSzPct val="100000"/>
              <a:buFont typeface="Wingdings" panose="05000000000000000000" pitchFamily="2" charset="2"/>
              <a:buChar char="v"/>
            </a:pPr>
            <a:r>
              <a:rPr lang="en-US" altLang="en-US" sz="2400" dirty="0">
                <a:solidFill>
                  <a:srgbClr val="000000"/>
                </a:solidFill>
                <a:latin typeface="Tahoma" panose="020B0604030504040204" pitchFamily="34" charset="0"/>
              </a:rPr>
              <a:t>Taxpayer First Act mandates electronic filing of many IRS forms including W-2s. </a:t>
            </a:r>
          </a:p>
          <a:p>
            <a:pPr marL="342900" lvl="0" indent="-342900" defTabSz="914400" eaLnBrk="0" fontAlgn="base" hangingPunct="0">
              <a:spcBef>
                <a:spcPct val="0"/>
              </a:spcBef>
              <a:spcAft>
                <a:spcPct val="0"/>
              </a:spcAft>
              <a:buSzPct val="100000"/>
              <a:buFont typeface="Wingdings" panose="05000000000000000000" pitchFamily="2" charset="2"/>
              <a:buChar char="v"/>
            </a:pPr>
            <a:r>
              <a:rPr lang="en-US" altLang="en-US" sz="2400" dirty="0">
                <a:solidFill>
                  <a:srgbClr val="000000"/>
                </a:solidFill>
                <a:latin typeface="Tahoma" panose="020B0604030504040204" pitchFamily="34" charset="0"/>
              </a:rPr>
              <a:t>In 2022* if you send 100 or more W-2s to SSA, you must file them electronically. </a:t>
            </a:r>
          </a:p>
          <a:p>
            <a:pPr marL="342900" lvl="0" indent="-342900" defTabSz="914400" eaLnBrk="0" fontAlgn="base" hangingPunct="0">
              <a:spcBef>
                <a:spcPct val="0"/>
              </a:spcBef>
              <a:spcAft>
                <a:spcPct val="0"/>
              </a:spcAft>
              <a:buSzPct val="100000"/>
              <a:buFont typeface="Wingdings" panose="05000000000000000000" pitchFamily="2" charset="2"/>
              <a:buChar char="v"/>
            </a:pPr>
            <a:r>
              <a:rPr lang="en-US" altLang="en-US" sz="2400" dirty="0">
                <a:solidFill>
                  <a:srgbClr val="000000"/>
                </a:solidFill>
                <a:latin typeface="Tahoma" panose="020B0604030504040204" pitchFamily="34" charset="0"/>
              </a:rPr>
              <a:t>In 2023* that limit is lowered to 10. </a:t>
            </a:r>
          </a:p>
        </p:txBody>
      </p:sp>
      <p:graphicFrame>
        <p:nvGraphicFramePr>
          <p:cNvPr id="9" name="Table 8" descr="Table showing year and threshold lowered to. For 2022, the threshold is 100. For 2023, the threshold is 10. Note that these dates are tentative."/>
          <p:cNvGraphicFramePr>
            <a:graphicFrameLocks noGrp="1"/>
          </p:cNvGraphicFramePr>
          <p:nvPr>
            <p:extLst>
              <p:ext uri="{D42A27DB-BD31-4B8C-83A1-F6EECF244321}">
                <p14:modId xmlns:p14="http://schemas.microsoft.com/office/powerpoint/2010/main" val="4059218561"/>
              </p:ext>
            </p:extLst>
          </p:nvPr>
        </p:nvGraphicFramePr>
        <p:xfrm>
          <a:off x="1582503" y="2350373"/>
          <a:ext cx="3619500" cy="1091273"/>
        </p:xfrm>
        <a:graphic>
          <a:graphicData uri="http://schemas.openxmlformats.org/drawingml/2006/table">
            <a:tbl>
              <a:tblPr>
                <a:tableStyleId>{5C22544A-7EE6-4342-B048-85BDC9FD1C3A}</a:tableStyleId>
              </a:tblPr>
              <a:tblGrid>
                <a:gridCol w="1206500">
                  <a:extLst>
                    <a:ext uri="{9D8B030D-6E8A-4147-A177-3AD203B41FA5}">
                      <a16:colId xmlns:a16="http://schemas.microsoft.com/office/drawing/2014/main" val="2164921715"/>
                    </a:ext>
                  </a:extLst>
                </a:gridCol>
                <a:gridCol w="2413000">
                  <a:extLst>
                    <a:ext uri="{9D8B030D-6E8A-4147-A177-3AD203B41FA5}">
                      <a16:colId xmlns:a16="http://schemas.microsoft.com/office/drawing/2014/main" val="2582159849"/>
                    </a:ext>
                  </a:extLst>
                </a:gridCol>
              </a:tblGrid>
              <a:tr h="451193">
                <a:tc>
                  <a:txBody>
                    <a:bodyPr/>
                    <a:lstStyle/>
                    <a:p>
                      <a:pPr algn="r" fontAlgn="ctr"/>
                      <a:r>
                        <a:rPr lang="en-US" sz="2000" u="none" strike="noStrike" dirty="0">
                          <a:effectLst/>
                        </a:rPr>
                        <a:t>Year </a:t>
                      </a:r>
                      <a:endParaRPr lang="en-US" sz="2000" b="0" i="0" u="none" strike="noStrike" dirty="0">
                        <a:solidFill>
                          <a:srgbClr val="000000"/>
                        </a:solidFill>
                        <a:effectLst/>
                        <a:latin typeface="Tahoma" panose="020B0604030504040204" pitchFamily="34" charset="0"/>
                      </a:endParaRPr>
                    </a:p>
                  </a:txBody>
                  <a:tcPr marL="7620" marR="7620" marT="7620" marB="0" anchor="ctr"/>
                </a:tc>
                <a:tc>
                  <a:txBody>
                    <a:bodyPr/>
                    <a:lstStyle/>
                    <a:p>
                      <a:pPr algn="ctr" fontAlgn="ctr"/>
                      <a:r>
                        <a:rPr lang="en-US" sz="2000" u="none" strike="noStrike">
                          <a:effectLst/>
                        </a:rPr>
                        <a:t>Threshold lowered to</a:t>
                      </a:r>
                      <a:endParaRPr lang="en-US" sz="2000" b="0" i="0" u="none" strike="noStrike">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4290413728"/>
                  </a:ext>
                </a:extLst>
              </a:tr>
              <a:tr h="320040">
                <a:tc>
                  <a:txBody>
                    <a:bodyPr/>
                    <a:lstStyle/>
                    <a:p>
                      <a:pPr algn="r" fontAlgn="ctr"/>
                      <a:r>
                        <a:rPr lang="en-US" sz="2000" u="none" strike="noStrike">
                          <a:effectLst/>
                        </a:rPr>
                        <a:t>2022</a:t>
                      </a:r>
                      <a:endParaRPr lang="en-US" sz="20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r>
                        <a:rPr lang="en-US" sz="2000" u="none" strike="noStrike" dirty="0">
                          <a:effectLst/>
                        </a:rPr>
                        <a:t>100*</a:t>
                      </a:r>
                      <a:endParaRPr lang="en-US" sz="20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3995803603"/>
                  </a:ext>
                </a:extLst>
              </a:tr>
              <a:tr h="320040">
                <a:tc>
                  <a:txBody>
                    <a:bodyPr/>
                    <a:lstStyle/>
                    <a:p>
                      <a:pPr algn="r" fontAlgn="ctr"/>
                      <a:r>
                        <a:rPr lang="en-US" sz="2000" u="none" strike="noStrike">
                          <a:effectLst/>
                        </a:rPr>
                        <a:t>2023</a:t>
                      </a:r>
                      <a:endParaRPr lang="en-US" sz="2000" b="0" i="0" u="none" strike="noStrike">
                        <a:solidFill>
                          <a:srgbClr val="000000"/>
                        </a:solidFill>
                        <a:effectLst/>
                        <a:latin typeface="Tahoma" panose="020B0604030504040204" pitchFamily="34" charset="0"/>
                      </a:endParaRPr>
                    </a:p>
                  </a:txBody>
                  <a:tcPr marL="7620" marR="7620" marT="7620" marB="0" anchor="ctr"/>
                </a:tc>
                <a:tc>
                  <a:txBody>
                    <a:bodyPr/>
                    <a:lstStyle/>
                    <a:p>
                      <a:pPr algn="ctr" fontAlgn="ctr"/>
                      <a:r>
                        <a:rPr lang="en-US" sz="2000" u="none" strike="noStrike" dirty="0">
                          <a:effectLst/>
                        </a:rPr>
                        <a:t> 10*</a:t>
                      </a:r>
                      <a:endParaRPr lang="en-US" sz="20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735358104"/>
                  </a:ext>
                </a:extLst>
              </a:tr>
            </a:tbl>
          </a:graphicData>
        </a:graphic>
      </p:graphicFrame>
      <p:pic>
        <p:nvPicPr>
          <p:cNvPr id="5" name="Picture 4" descr="This is the top half of the Taxpayer First Act page."/>
          <p:cNvPicPr>
            <a:picLocks noChangeAspect="1"/>
          </p:cNvPicPr>
          <p:nvPr/>
        </p:nvPicPr>
        <p:blipFill rotWithShape="1">
          <a:blip r:embed="rId3"/>
          <a:srcRect l="21289" t="8530" r="40872" b="19568"/>
          <a:stretch/>
        </p:blipFill>
        <p:spPr>
          <a:xfrm>
            <a:off x="7029450" y="-208530"/>
            <a:ext cx="4821160" cy="5153050"/>
          </a:xfrm>
          <a:prstGeom prst="rect">
            <a:avLst/>
          </a:prstGeom>
        </p:spPr>
      </p:pic>
      <p:sp>
        <p:nvSpPr>
          <p:cNvPr id="4" name="TextBox 3"/>
          <p:cNvSpPr txBox="1"/>
          <p:nvPr/>
        </p:nvSpPr>
        <p:spPr>
          <a:xfrm>
            <a:off x="462454" y="5782677"/>
            <a:ext cx="10655435" cy="830997"/>
          </a:xfrm>
          <a:prstGeom prst="rect">
            <a:avLst/>
          </a:prstGeom>
          <a:noFill/>
        </p:spPr>
        <p:txBody>
          <a:bodyPr wrap="square" rtlCol="0">
            <a:spAutoFit/>
          </a:bodyPr>
          <a:lstStyle/>
          <a:p>
            <a:r>
              <a:rPr lang="en-US" altLang="en-US" sz="2400" dirty="0">
                <a:solidFill>
                  <a:srgbClr val="000000"/>
                </a:solidFill>
                <a:latin typeface="Tahoma" panose="020B0604030504040204" pitchFamily="34" charset="0"/>
              </a:rPr>
              <a:t>* These dates are tentative.  SSA will finalize dates once IRS issues final regulations. Initial </a:t>
            </a:r>
            <a:r>
              <a:rPr lang="en-US" altLang="en-US" sz="2400" dirty="0">
                <a:solidFill>
                  <a:srgbClr val="000000"/>
                </a:solidFill>
                <a:latin typeface="Tahoma" panose="020B0604030504040204" pitchFamily="34" charset="0"/>
                <a:hlinkClick r:id="rId4"/>
              </a:rPr>
              <a:t>Federal  Register announcement posted on 7/23/2021</a:t>
            </a:r>
            <a:r>
              <a:rPr lang="en-US" altLang="en-US" sz="2400" dirty="0">
                <a:solidFill>
                  <a:srgbClr val="000000"/>
                </a:solidFill>
                <a:latin typeface="Tahoma" panose="020B0604030504040204" pitchFamily="34" charset="0"/>
              </a:rPr>
              <a:t> .</a:t>
            </a:r>
            <a:endParaRPr lang="en-US" sz="2400" dirty="0">
              <a:solidFill>
                <a:srgbClr val="000000"/>
              </a:solidFill>
              <a:latin typeface="Tahoma" panose="020B0604030504040204" pitchFamily="34" charset="0"/>
            </a:endParaRPr>
          </a:p>
        </p:txBody>
      </p:sp>
      <p:sp>
        <p:nvSpPr>
          <p:cNvPr id="3" name="Slide Number Placeholder 2"/>
          <p:cNvSpPr>
            <a:spLocks noGrp="1"/>
          </p:cNvSpPr>
          <p:nvPr>
            <p:ph type="sldNum" sz="quarter" idx="12"/>
          </p:nvPr>
        </p:nvSpPr>
        <p:spPr/>
        <p:txBody>
          <a:bodyPr/>
          <a:lstStyle/>
          <a:p>
            <a:fld id="{F9A49A78-F85A-4E35-8045-4D1BFA24E7CA}" type="slidenum">
              <a:rPr lang="en-US" smtClean="0"/>
              <a:t>27</a:t>
            </a:fld>
            <a:endParaRPr lang="en-US" dirty="0"/>
          </a:p>
        </p:txBody>
      </p:sp>
    </p:spTree>
    <p:extLst>
      <p:ext uri="{BB962C8B-B14F-4D97-AF65-F5344CB8AC3E}">
        <p14:creationId xmlns:p14="http://schemas.microsoft.com/office/powerpoint/2010/main" val="411768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544" y="168166"/>
            <a:ext cx="6345706" cy="5324535"/>
          </a:xfrm>
          <a:prstGeom prst="rect">
            <a:avLst/>
          </a:prstGeom>
          <a:noFill/>
        </p:spPr>
        <p:txBody>
          <a:bodyPr wrap="square" rtlCol="0">
            <a:spAutoFit/>
          </a:bodyPr>
          <a:lstStyle/>
          <a:p>
            <a:pPr lvl="0" algn="ctr" eaLnBrk="0" fontAlgn="base" hangingPunct="0">
              <a:spcBef>
                <a:spcPct val="0"/>
              </a:spcBef>
              <a:spcAft>
                <a:spcPct val="0"/>
              </a:spcAft>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Lowering of the electronic reporting threshold </a:t>
            </a:r>
          </a:p>
          <a:p>
            <a:pPr lvl="0" algn="ctr" eaLnBrk="0" fontAlgn="base" hangingPunct="0">
              <a:spcBef>
                <a:spcPct val="0"/>
              </a:spcBef>
              <a:spcAft>
                <a:spcPct val="0"/>
              </a:spcAft>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Taxpayer First Act </a:t>
            </a:r>
          </a:p>
          <a:p>
            <a:pPr lvl="0" algn="ctr" eaLnBrk="0" fontAlgn="base" hangingPunct="0">
              <a:spcBef>
                <a:spcPct val="0"/>
              </a:spcBef>
              <a:spcAft>
                <a:spcPct val="0"/>
              </a:spcAft>
            </a:pP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(2 of 2 pages)</a:t>
            </a:r>
          </a:p>
          <a:p>
            <a:pPr lvl="0" defTabSz="914400" eaLnBrk="0" fontAlgn="base" hangingPunct="0">
              <a:spcBef>
                <a:spcPct val="0"/>
              </a:spcBef>
              <a:spcAft>
                <a:spcPct val="0"/>
              </a:spcAft>
            </a:pPr>
            <a:r>
              <a:rPr lang="en-US" altLang="en-US" sz="2000" b="1" dirty="0">
                <a:solidFill>
                  <a:srgbClr val="000000"/>
                </a:solidFill>
                <a:latin typeface="Tahoma" panose="020B0604030504040204" pitchFamily="34" charset="0"/>
              </a:rPr>
              <a:t> </a:t>
            </a:r>
            <a:endParaRPr lang="en-US" altLang="en-US" sz="1200" b="1" dirty="0">
              <a:solidFill>
                <a:srgbClr val="000000"/>
              </a:solidFill>
              <a:latin typeface="Tahoma" panose="020B0604030504040204" pitchFamily="34" charset="0"/>
            </a:endParaRPr>
          </a:p>
          <a:p>
            <a:pPr lvl="0" defTabSz="914400" eaLnBrk="0" fontAlgn="base" hangingPunct="0">
              <a:spcBef>
                <a:spcPct val="0"/>
              </a:spcBef>
              <a:spcAft>
                <a:spcPct val="0"/>
              </a:spcAft>
              <a:buSzPct val="100000"/>
            </a:pPr>
            <a:endParaRPr lang="en-US" altLang="en-US" sz="2400" dirty="0">
              <a:solidFill>
                <a:srgbClr val="000000"/>
              </a:solidFill>
              <a:latin typeface="Tahoma" panose="020B0604030504040204" pitchFamily="34" charset="0"/>
            </a:endParaRPr>
          </a:p>
          <a:p>
            <a:pPr marL="342900" lvl="0" indent="-342900" eaLnBrk="0" fontAlgn="base" hangingPunct="0">
              <a:spcBef>
                <a:spcPct val="0"/>
              </a:spcBef>
              <a:spcAft>
                <a:spcPct val="0"/>
              </a:spcAft>
              <a:buSzPct val="100000"/>
              <a:buFont typeface="Wingdings" panose="05000000000000000000" pitchFamily="2" charset="2"/>
              <a:buChar char="v"/>
            </a:pPr>
            <a:r>
              <a:rPr lang="en-US" altLang="en-US" sz="2800" dirty="0">
                <a:solidFill>
                  <a:srgbClr val="000000"/>
                </a:solidFill>
                <a:latin typeface="Tahoma" panose="020B0604030504040204" pitchFamily="34" charset="0"/>
              </a:rPr>
              <a:t>See SSA’s </a:t>
            </a:r>
            <a:r>
              <a:rPr lang="en-US" altLang="en-US" sz="2800" dirty="0">
                <a:solidFill>
                  <a:srgbClr val="000000"/>
                </a:solidFill>
                <a:latin typeface="Tahoma" panose="020B0604030504040204" pitchFamily="34" charset="0"/>
                <a:hlinkClick r:id="rId3"/>
              </a:rPr>
              <a:t>Taxpayer First Act</a:t>
            </a:r>
            <a:r>
              <a:rPr lang="en-US" altLang="en-US" sz="2800" dirty="0">
                <a:solidFill>
                  <a:srgbClr val="000000"/>
                </a:solidFill>
                <a:latin typeface="Tahoma" panose="020B0604030504040204" pitchFamily="34" charset="0"/>
              </a:rPr>
              <a:t> page for more information including options to file for free</a:t>
            </a:r>
          </a:p>
          <a:p>
            <a:pPr marL="342900" indent="-342900" eaLnBrk="0" fontAlgn="base" hangingPunct="0">
              <a:spcBef>
                <a:spcPct val="0"/>
              </a:spcBef>
              <a:spcAft>
                <a:spcPct val="0"/>
              </a:spcAft>
              <a:buSzPct val="100000"/>
              <a:buFont typeface="Wingdings" panose="05000000000000000000" pitchFamily="2" charset="2"/>
              <a:buChar char="v"/>
            </a:pPr>
            <a:r>
              <a:rPr lang="en-US" altLang="en-US" sz="2800" dirty="0">
                <a:solidFill>
                  <a:srgbClr val="000000"/>
                </a:solidFill>
                <a:latin typeface="Tahoma" panose="020B0604030504040204" pitchFamily="34" charset="0"/>
                <a:hlinkClick r:id="rId4"/>
              </a:rPr>
              <a:t>IRS </a:t>
            </a:r>
            <a:r>
              <a:rPr lang="en-US" sz="2800" dirty="0">
                <a:solidFill>
                  <a:srgbClr val="000000"/>
                </a:solidFill>
                <a:latin typeface="Tahoma" panose="020B0604030504040204" pitchFamily="34" charset="0"/>
                <a:hlinkClick r:id="rId4"/>
              </a:rPr>
              <a:t>Electronic-Filing Requirements for Specified Returns and Other Documents</a:t>
            </a:r>
            <a:endParaRPr lang="en-US" altLang="en-US" sz="2800" dirty="0">
              <a:solidFill>
                <a:srgbClr val="000000"/>
              </a:solidFill>
              <a:latin typeface="Tahoma" panose="020B0604030504040204" pitchFamily="34" charset="0"/>
            </a:endParaRPr>
          </a:p>
        </p:txBody>
      </p:sp>
      <p:grpSp>
        <p:nvGrpSpPr>
          <p:cNvPr id="2" name="Group 1" descr="This is the bottom half of the Taxpayer First Act page."/>
          <p:cNvGrpSpPr/>
          <p:nvPr/>
        </p:nvGrpSpPr>
        <p:grpSpPr>
          <a:xfrm>
            <a:off x="6729183" y="373610"/>
            <a:ext cx="5194148" cy="4627015"/>
            <a:chOff x="6729183" y="373610"/>
            <a:chExt cx="5194148" cy="4627015"/>
          </a:xfrm>
        </p:grpSpPr>
        <p:pic>
          <p:nvPicPr>
            <p:cNvPr id="8" name="Picture 7"/>
            <p:cNvPicPr>
              <a:picLocks noChangeAspect="1"/>
            </p:cNvPicPr>
            <p:nvPr/>
          </p:nvPicPr>
          <p:blipFill rotWithShape="1">
            <a:blip r:embed="rId5"/>
            <a:srcRect l="21289" t="8530" r="40872" b="86317"/>
            <a:stretch/>
          </p:blipFill>
          <p:spPr>
            <a:xfrm>
              <a:off x="6729183" y="373610"/>
              <a:ext cx="5194148" cy="397915"/>
            </a:xfrm>
            <a:prstGeom prst="rect">
              <a:avLst/>
            </a:prstGeom>
          </p:spPr>
        </p:pic>
        <p:pic>
          <p:nvPicPr>
            <p:cNvPr id="6" name="Picture 5"/>
            <p:cNvPicPr>
              <a:picLocks noChangeAspect="1"/>
            </p:cNvPicPr>
            <p:nvPr/>
          </p:nvPicPr>
          <p:blipFill rotWithShape="1">
            <a:blip r:embed="rId6"/>
            <a:srcRect l="21115" t="27288" r="41267" b="20821"/>
            <a:stretch/>
          </p:blipFill>
          <p:spPr>
            <a:xfrm>
              <a:off x="6767303" y="999959"/>
              <a:ext cx="5156028" cy="4000666"/>
            </a:xfrm>
            <a:prstGeom prst="rect">
              <a:avLst/>
            </a:prstGeom>
          </p:spPr>
        </p:pic>
      </p:grpSp>
      <p:sp>
        <p:nvSpPr>
          <p:cNvPr id="3" name="Slide Number Placeholder 2"/>
          <p:cNvSpPr>
            <a:spLocks noGrp="1"/>
          </p:cNvSpPr>
          <p:nvPr>
            <p:ph type="sldNum" sz="quarter" idx="12"/>
          </p:nvPr>
        </p:nvSpPr>
        <p:spPr/>
        <p:txBody>
          <a:bodyPr/>
          <a:lstStyle/>
          <a:p>
            <a:fld id="{F9A49A78-F85A-4E35-8045-4D1BFA24E7CA}" type="slidenum">
              <a:rPr lang="en-US" smtClean="0"/>
              <a:t>28</a:t>
            </a:fld>
            <a:endParaRPr lang="en-US" dirty="0"/>
          </a:p>
        </p:txBody>
      </p:sp>
    </p:spTree>
    <p:extLst>
      <p:ext uri="{BB962C8B-B14F-4D97-AF65-F5344CB8AC3E}">
        <p14:creationId xmlns:p14="http://schemas.microsoft.com/office/powerpoint/2010/main" val="329668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6262" y="354059"/>
            <a:ext cx="10058400" cy="56034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Truncated Social Security Number (SSN)</a:t>
            </a:r>
          </a:p>
        </p:txBody>
      </p:sp>
      <p:sp>
        <p:nvSpPr>
          <p:cNvPr id="4" name="Rectangle 3"/>
          <p:cNvSpPr/>
          <p:nvPr/>
        </p:nvSpPr>
        <p:spPr>
          <a:xfrm>
            <a:off x="1097280" y="1545021"/>
            <a:ext cx="8869318" cy="4892365"/>
          </a:xfrm>
          <a:prstGeom prst="rect">
            <a:avLst/>
          </a:prstGeom>
        </p:spPr>
        <p:txBody>
          <a:bodyPr wrap="square">
            <a:spAutoFit/>
          </a:bodyPr>
          <a:lstStyle/>
          <a:p>
            <a:pPr marL="457200" marR="0" indent="-457200">
              <a:lnSpc>
                <a:spcPct val="107000"/>
              </a:lnSpc>
              <a:spcBef>
                <a:spcPts val="0"/>
              </a:spcBef>
              <a:spcAft>
                <a:spcPts val="0"/>
              </a:spcAft>
              <a:buFont typeface="Wingdings" panose="05000000000000000000" pitchFamily="2" charset="2"/>
              <a:buChar char="v"/>
            </a:pPr>
            <a:r>
              <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rPr>
              <a:t>You may truncate the SSN on</a:t>
            </a:r>
          </a:p>
          <a:p>
            <a:pPr marR="0">
              <a:lnSpc>
                <a:spcPct val="107000"/>
              </a:lnSpc>
              <a:spcBef>
                <a:spcPts val="0"/>
              </a:spcBef>
              <a:spcAft>
                <a:spcPts val="0"/>
              </a:spcAft>
            </a:pPr>
            <a:r>
              <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rPr>
              <a:t>     recipients’ W-2s.</a:t>
            </a: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rPr>
              <a:t>SSA will not accept truncated SSNs that only show the last four digits (XXX-XX-1234) on W-2 Copy A (sent to SSA) or in the SSN field of the EFW2 formatted wage file.</a:t>
            </a:r>
          </a:p>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rPr>
              <a:t>Please remember to show all nine digits of the SSN on Copy A to ensure proper paper processing.</a:t>
            </a:r>
            <a:r>
              <a:rPr lang="en-US" sz="2800" dirty="0">
                <a:latin typeface="Tahoma" panose="020B0604030504040204" pitchFamily="34" charset="0"/>
                <a:ea typeface="Tahoma" panose="020B0604030504040204" pitchFamily="34" charset="0"/>
                <a:cs typeface="Tahoma" panose="020B0604030504040204" pitchFamily="34" charset="0"/>
              </a:rPr>
              <a:t> </a:t>
            </a:r>
          </a:p>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Please check each State’s requirements for displaying an SSN and if they allow truncation for W-2s sent to a state.</a:t>
            </a:r>
          </a:p>
        </p:txBody>
      </p:sp>
      <p:grpSp>
        <p:nvGrpSpPr>
          <p:cNvPr id="2" name="Group 1" descr="Picture of a section of a W-2 form"/>
          <p:cNvGrpSpPr/>
          <p:nvPr/>
        </p:nvGrpSpPr>
        <p:grpSpPr>
          <a:xfrm>
            <a:off x="6951658" y="959625"/>
            <a:ext cx="4913870" cy="1170791"/>
            <a:chOff x="6951658" y="959625"/>
            <a:chExt cx="4913870" cy="1170791"/>
          </a:xfrm>
        </p:grpSpPr>
        <p:pic>
          <p:nvPicPr>
            <p:cNvPr id="7" name="Picture 6"/>
            <p:cNvPicPr>
              <a:picLocks noChangeAspect="1"/>
            </p:cNvPicPr>
            <p:nvPr/>
          </p:nvPicPr>
          <p:blipFill rotWithShape="1">
            <a:blip r:embed="rId2"/>
            <a:srcRect l="25069" t="16089" r="42971" b="70374"/>
            <a:stretch/>
          </p:blipFill>
          <p:spPr>
            <a:xfrm>
              <a:off x="6951658" y="959625"/>
              <a:ext cx="4913870" cy="1170791"/>
            </a:xfrm>
            <a:prstGeom prst="rect">
              <a:avLst/>
            </a:prstGeom>
          </p:spPr>
        </p:pic>
        <p:sp>
          <p:nvSpPr>
            <p:cNvPr id="8" name="TextBox 7"/>
            <p:cNvSpPr txBox="1"/>
            <p:nvPr/>
          </p:nvSpPr>
          <p:spPr>
            <a:xfrm>
              <a:off x="8711126" y="1175688"/>
              <a:ext cx="1255472" cy="338554"/>
            </a:xfrm>
            <a:prstGeom prst="rect">
              <a:avLst/>
            </a:prstGeom>
            <a:noFill/>
          </p:spPr>
          <p:txBody>
            <a:bodyPr wrap="none" rtlCol="0">
              <a:spAutoFit/>
            </a:bodyPr>
            <a:lstStyle/>
            <a:p>
              <a:r>
                <a:rPr lang="en-US" sz="1600" dirty="0"/>
                <a:t>XXX-XX-1234</a:t>
              </a:r>
            </a:p>
          </p:txBody>
        </p:sp>
      </p:grpSp>
      <p:sp>
        <p:nvSpPr>
          <p:cNvPr id="3" name="Slide Number Placeholder 2"/>
          <p:cNvSpPr>
            <a:spLocks noGrp="1"/>
          </p:cNvSpPr>
          <p:nvPr>
            <p:ph type="sldNum" sz="quarter" idx="12"/>
          </p:nvPr>
        </p:nvSpPr>
        <p:spPr/>
        <p:txBody>
          <a:bodyPr/>
          <a:lstStyle/>
          <a:p>
            <a:fld id="{F9A49A78-F85A-4E35-8045-4D1BFA24E7CA}" type="slidenum">
              <a:rPr lang="en-US" smtClean="0"/>
              <a:t>29</a:t>
            </a:fld>
            <a:endParaRPr lang="en-US" dirty="0"/>
          </a:p>
        </p:txBody>
      </p:sp>
    </p:spTree>
    <p:extLst>
      <p:ext uri="{BB962C8B-B14F-4D97-AF65-F5344CB8AC3E}">
        <p14:creationId xmlns:p14="http://schemas.microsoft.com/office/powerpoint/2010/main" val="319840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642"/>
            <a:ext cx="10058400" cy="838004"/>
          </a:xfrm>
        </p:spPr>
        <p:txBody>
          <a:bodyPr>
            <a:norm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New Security Feature for Filing Wage Reports</a:t>
            </a:r>
          </a:p>
        </p:txBody>
      </p:sp>
      <p:sp>
        <p:nvSpPr>
          <p:cNvPr id="4" name="Content Placeholder 3"/>
          <p:cNvSpPr>
            <a:spLocks noGrp="1"/>
          </p:cNvSpPr>
          <p:nvPr>
            <p:ph sz="half" idx="2"/>
          </p:nvPr>
        </p:nvSpPr>
        <p:spPr>
          <a:xfrm>
            <a:off x="5064369" y="1229493"/>
            <a:ext cx="6749242" cy="5126857"/>
          </a:xfrm>
        </p:spPr>
        <p:txBody>
          <a:bodyPr>
            <a:normAutofit/>
          </a:bodyPr>
          <a:lstStyle/>
          <a:p>
            <a:pPr marL="0" marR="0">
              <a:lnSpc>
                <a:spcPct val="100000"/>
              </a:lnSpc>
              <a:spcBef>
                <a:spcPts val="0"/>
              </a:spcBef>
              <a:spcAft>
                <a:spcPts val="0"/>
              </a:spcAft>
            </a:pPr>
            <a:r>
              <a:rPr lang="en-US" sz="2000" dirty="0">
                <a:solidFill>
                  <a:srgbClr val="1F497D"/>
                </a:solidFill>
                <a:effectLst/>
                <a:latin typeface="Tahoma" panose="020B0604030504040204" pitchFamily="34" charset="0"/>
                <a:ea typeface="Tahoma" panose="020B0604030504040204" pitchFamily="34" charset="0"/>
                <a:cs typeface="Tahoma" panose="020B0604030504040204" pitchFamily="34" charset="0"/>
              </a:rPr>
              <a:t>Access to the Wage Reporting suite of services requires pre-authorization from the employer. If access is requested, the employer will be notified via first-class mail, usually within 2 weeks.  This notice will include an activation code which is needed to activate your request.</a:t>
            </a:r>
          </a:p>
          <a:p>
            <a:pPr marL="0" marR="0">
              <a:lnSpc>
                <a:spcPct val="100000"/>
              </a:lnSpc>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0"/>
              </a:spcAft>
            </a:pPr>
            <a:r>
              <a:rPr lang="en-US" sz="2000" dirty="0">
                <a:solidFill>
                  <a:srgbClr val="1F497D"/>
                </a:solidFill>
                <a:latin typeface="Tahoma" panose="020B0604030504040204" pitchFamily="34" charset="0"/>
                <a:ea typeface="Tahoma" panose="020B0604030504040204" pitchFamily="34" charset="0"/>
                <a:cs typeface="Tahoma" panose="020B0604030504040204" pitchFamily="34" charset="0"/>
              </a:rPr>
              <a:t>Y</a:t>
            </a:r>
            <a:r>
              <a:rPr lang="en-US" sz="2000" dirty="0">
                <a:solidFill>
                  <a:srgbClr val="1F497D"/>
                </a:solidFill>
                <a:effectLst/>
                <a:latin typeface="Tahoma" panose="020B0604030504040204" pitchFamily="34" charset="0"/>
                <a:ea typeface="Tahoma" panose="020B0604030504040204" pitchFamily="34" charset="0"/>
                <a:cs typeface="Tahoma" panose="020B0604030504040204" pitchFamily="34" charset="0"/>
              </a:rPr>
              <a:t>ou must go through the activation code process for the following services:</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457200" lvl="1" indent="0">
              <a:spcBef>
                <a:spcPts val="0"/>
              </a:spcBef>
              <a:buNone/>
            </a:pPr>
            <a:r>
              <a:rPr lang="en-US" sz="1400" dirty="0">
                <a:solidFill>
                  <a:srgbClr val="1F497D"/>
                </a:solidFill>
                <a:effectLst/>
                <a:latin typeface="Times New Roman" panose="02020603050405020304" pitchFamily="18" charset="0"/>
                <a:ea typeface="Calibri" panose="020F0502020204030204" pitchFamily="34" charset="0"/>
              </a:rPr>
              <a:t>1.   </a:t>
            </a:r>
            <a:r>
              <a:rPr lang="en-US" sz="2000" dirty="0">
                <a:solidFill>
                  <a:srgbClr val="1F497D"/>
                </a:solidFill>
                <a:effectLst/>
                <a:latin typeface="Tahoma" panose="020B0604030504040204" pitchFamily="34" charset="0"/>
                <a:ea typeface="Tahoma" panose="020B0604030504040204" pitchFamily="34" charset="0"/>
                <a:cs typeface="Tahoma" panose="020B0604030504040204" pitchFamily="34" charset="0"/>
              </a:rPr>
              <a:t>Test files using </a:t>
            </a:r>
            <a:r>
              <a:rPr lang="en-US" sz="2000" dirty="0" err="1">
                <a:solidFill>
                  <a:srgbClr val="1F497D"/>
                </a:solidFill>
                <a:effectLst/>
                <a:latin typeface="Tahoma" panose="020B0604030504040204" pitchFamily="34" charset="0"/>
                <a:ea typeface="Tahoma" panose="020B0604030504040204" pitchFamily="34" charset="0"/>
                <a:cs typeface="Tahoma" panose="020B0604030504040204" pitchFamily="34" charset="0"/>
              </a:rPr>
              <a:t>Accuwage</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800100" lvl="1" indent="-342900">
              <a:spcBef>
                <a:spcPts val="0"/>
              </a:spcBef>
              <a:buFont typeface="+mj-lt"/>
              <a:buAutoNum type="arabicPeriod" startAt="2"/>
              <a:tabLst>
                <a:tab pos="457200" algn="l"/>
              </a:tabLst>
            </a:pPr>
            <a:r>
              <a:rPr lang="en-US" sz="2000" dirty="0">
                <a:solidFill>
                  <a:srgbClr val="1F497D"/>
                </a:solidFill>
                <a:effectLst/>
                <a:latin typeface="Tahoma" panose="020B0604030504040204" pitchFamily="34" charset="0"/>
                <a:ea typeface="Tahoma" panose="020B0604030504040204" pitchFamily="34" charset="0"/>
                <a:cs typeface="Tahoma" panose="020B0604030504040204" pitchFamily="34" charset="0"/>
              </a:rPr>
              <a:t>Create, print, and submit Forms W2 and W2c online</a:t>
            </a:r>
          </a:p>
          <a:p>
            <a:pPr marL="800100" lvl="1" indent="-342900">
              <a:spcBef>
                <a:spcPts val="0"/>
              </a:spcBef>
              <a:buFont typeface="+mj-lt"/>
              <a:buAutoNum type="arabicPeriod" startAt="2"/>
              <a:tabLst>
                <a:tab pos="457200" algn="l"/>
              </a:tabLst>
            </a:pPr>
            <a:r>
              <a:rPr lang="en-US" sz="2000" dirty="0">
                <a:solidFill>
                  <a:srgbClr val="1F497D"/>
                </a:solidFill>
                <a:effectLst/>
                <a:latin typeface="Tahoma" panose="020B0604030504040204" pitchFamily="34" charset="0"/>
                <a:ea typeface="Tahoma" panose="020B0604030504040204" pitchFamily="34" charset="0"/>
                <a:cs typeface="Tahoma" panose="020B0604030504040204" pitchFamily="34" charset="0"/>
              </a:rPr>
              <a:t>Upload wage submission or resubmission files that are prepared in the EFW2 or EFW2C format</a:t>
            </a:r>
          </a:p>
          <a:p>
            <a:pPr marL="800100" lvl="1" indent="-342900">
              <a:spcBef>
                <a:spcPts val="0"/>
              </a:spcBef>
              <a:buFont typeface="+mj-lt"/>
              <a:buAutoNum type="arabicPeriod" startAt="2"/>
              <a:tabLst>
                <a:tab pos="457200" algn="l"/>
              </a:tabLst>
            </a:pPr>
            <a:r>
              <a:rPr lang="en-US" sz="2000" dirty="0">
                <a:solidFill>
                  <a:srgbClr val="1F497D"/>
                </a:solidFill>
                <a:effectLst/>
                <a:latin typeface="Tahoma" panose="020B0604030504040204" pitchFamily="34" charset="0"/>
                <a:ea typeface="Tahoma" panose="020B0604030504040204" pitchFamily="34" charset="0"/>
                <a:cs typeface="Tahoma" panose="020B0604030504040204" pitchFamily="34" charset="0"/>
              </a:rPr>
              <a:t>Acknowledge resubmission request notices</a:t>
            </a:r>
          </a:p>
          <a:p>
            <a:pPr marL="800100" lvl="1" indent="-342900">
              <a:spcBef>
                <a:spcPts val="0"/>
              </a:spcBef>
              <a:buFont typeface="+mj-lt"/>
              <a:buAutoNum type="arabicPeriod" startAt="2"/>
              <a:tabLst>
                <a:tab pos="457200" algn="l"/>
              </a:tabLst>
            </a:pPr>
            <a:r>
              <a:rPr lang="en-US" sz="2000" dirty="0">
                <a:solidFill>
                  <a:srgbClr val="1F497D"/>
                </a:solidFill>
                <a:effectLst/>
                <a:latin typeface="Tahoma" panose="020B0604030504040204" pitchFamily="34" charset="0"/>
                <a:ea typeface="Tahoma" panose="020B0604030504040204" pitchFamily="34" charset="0"/>
                <a:cs typeface="Tahoma" panose="020B0604030504040204" pitchFamily="34" charset="0"/>
              </a:rPr>
              <a:t>View Wage Report status.</a:t>
            </a:r>
          </a:p>
        </p:txBody>
      </p:sp>
      <p:sp>
        <p:nvSpPr>
          <p:cNvPr id="8" name="Slide Number Placeholder 7"/>
          <p:cNvSpPr>
            <a:spLocks noGrp="1"/>
          </p:cNvSpPr>
          <p:nvPr>
            <p:ph type="sldNum" sz="quarter" idx="12"/>
          </p:nvPr>
        </p:nvSpPr>
        <p:spPr/>
        <p:txBody>
          <a:bodyPr/>
          <a:lstStyle/>
          <a:p>
            <a:fld id="{F9A49A78-F85A-4E35-8045-4D1BFA24E7CA}" type="slidenum">
              <a:rPr lang="en-US" smtClean="0"/>
              <a:t>3</a:t>
            </a:fld>
            <a:endParaRPr lang="en-US" dirty="0"/>
          </a:p>
        </p:txBody>
      </p:sp>
      <p:pic>
        <p:nvPicPr>
          <p:cNvPr id="1026" name="Graphic 1" descr="Screen shot from SSA.gov. It explains the new enhanced security feature.">
            <a:extLst>
              <a:ext uri="{FF2B5EF4-FFF2-40B4-BE49-F238E27FC236}">
                <a16:creationId xmlns:a16="http://schemas.microsoft.com/office/drawing/2014/main" id="{BDD86B89-E902-4BBC-A83B-6D1A844A4E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89" y="141308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096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399" y="354059"/>
            <a:ext cx="10058400" cy="60238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W-2 Online is a free service from SSA</a:t>
            </a:r>
          </a:p>
        </p:txBody>
      </p:sp>
      <p:sp>
        <p:nvSpPr>
          <p:cNvPr id="4" name="Rectangle 3"/>
          <p:cNvSpPr/>
          <p:nvPr/>
        </p:nvSpPr>
        <p:spPr>
          <a:xfrm>
            <a:off x="914399" y="1545021"/>
            <a:ext cx="7735615" cy="4401205"/>
          </a:xfrm>
          <a:prstGeom prst="rect">
            <a:avLst/>
          </a:prstGeom>
        </p:spPr>
        <p:txBody>
          <a:bodyPr wrap="square">
            <a:spAutoFit/>
          </a:bodyPr>
          <a:lstStyle/>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rPr>
              <a:t>Looks just like a paper W-2, but it’s on SSA’s website</a:t>
            </a:r>
          </a:p>
          <a:p>
            <a:pPr marL="457200" indent="-457200">
              <a:buFont typeface="Wingdings" panose="05000000000000000000" pitchFamily="2" charset="2"/>
              <a:buChar char="v"/>
            </a:pPr>
            <a:endPar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rPr>
              <a:t>Key up to 50 W-2s for </a:t>
            </a:r>
            <a:r>
              <a:rPr lang="en-US" sz="2800" i="1" dirty="0">
                <a:solidFill>
                  <a:srgbClr val="212121"/>
                </a:solidFill>
                <a:latin typeface="Tahoma" panose="020B0604030504040204" pitchFamily="34" charset="0"/>
                <a:ea typeface="Calibri" panose="020F0502020204030204" pitchFamily="34" charset="0"/>
                <a:cs typeface="Times New Roman" panose="02020603050405020304" pitchFamily="18" charset="0"/>
              </a:rPr>
              <a:t>FREE!</a:t>
            </a:r>
          </a:p>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rPr>
              <a:t> </a:t>
            </a:r>
          </a:p>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rPr>
              <a:t>Register for Business Services Online </a:t>
            </a:r>
          </a:p>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rPr>
              <a:t>SSA also offers W-2C Online! </a:t>
            </a:r>
          </a:p>
          <a:p>
            <a:pPr marL="457200" indent="-457200">
              <a:buFont typeface="Wingdings" panose="05000000000000000000" pitchFamily="2" charset="2"/>
              <a:buChar char="v"/>
            </a:pPr>
            <a:endPar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v"/>
            </a:pPr>
            <a:r>
              <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rPr>
              <a:t>For more information, see the </a:t>
            </a:r>
            <a:r>
              <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hlinkClick r:id="rId2"/>
              </a:rPr>
              <a:t>W-2 Online    tutorial</a:t>
            </a:r>
            <a:endParaRPr lang="en-US" sz="2800" dirty="0">
              <a:solidFill>
                <a:srgbClr val="212121"/>
              </a:solidFill>
              <a:latin typeface="Tahoma" panose="020B0604030504040204" pitchFamily="34" charset="0"/>
              <a:ea typeface="Calibri" panose="020F0502020204030204" pitchFamily="34" charset="0"/>
              <a:cs typeface="Times New Roman" panose="02020603050405020304" pitchFamily="18" charset="0"/>
            </a:endParaRPr>
          </a:p>
        </p:txBody>
      </p:sp>
      <p:grpSp>
        <p:nvGrpSpPr>
          <p:cNvPr id="8" name="Group 7" descr="Computer monitor with the image of a W-2 form."/>
          <p:cNvGrpSpPr/>
          <p:nvPr/>
        </p:nvGrpSpPr>
        <p:grpSpPr>
          <a:xfrm>
            <a:off x="8754417" y="1699347"/>
            <a:ext cx="2876873" cy="3184110"/>
            <a:chOff x="8734097" y="1282787"/>
            <a:chExt cx="2876873" cy="3184110"/>
          </a:xfrm>
        </p:grpSpPr>
        <p:pic>
          <p:nvPicPr>
            <p:cNvPr id="6" name="Picture 5" descr="PCExpanion[1]"/>
            <p:cNvPicPr/>
            <p:nvPr/>
          </p:nvPicPr>
          <p:blipFill>
            <a:blip r:embed="rId3" cstate="print">
              <a:extLst>
                <a:ext uri="{28A0092B-C50C-407E-A947-70E740481C1C}">
                  <a14:useLocalDpi xmlns:a14="http://schemas.microsoft.com/office/drawing/2010/main" val="0"/>
                </a:ext>
              </a:extLst>
            </a:blip>
            <a:srcRect l="13786" t="8452" r="17749"/>
            <a:stretch>
              <a:fillRect/>
            </a:stretch>
          </p:blipFill>
          <p:spPr bwMode="auto">
            <a:xfrm>
              <a:off x="8734097" y="1282787"/>
              <a:ext cx="2876873" cy="3184110"/>
            </a:xfrm>
            <a:prstGeom prst="rect">
              <a:avLst/>
            </a:prstGeom>
            <a:noFill/>
            <a:ln>
              <a:noFill/>
            </a:ln>
            <a:effectLst/>
          </p:spPr>
        </p:pic>
        <p:pic>
          <p:nvPicPr>
            <p:cNvPr id="7" name="Picture 6" descr="large"/>
            <p:cNvPicPr/>
            <p:nvPr/>
          </p:nvPicPr>
          <p:blipFill>
            <a:blip r:embed="rId4" cstate="print">
              <a:extLst>
                <a:ext uri="{28A0092B-C50C-407E-A947-70E740481C1C}">
                  <a14:useLocalDpi xmlns:a14="http://schemas.microsoft.com/office/drawing/2010/main" val="0"/>
                </a:ext>
              </a:extLst>
            </a:blip>
            <a:srcRect l="4794" t="3317" r="4794" b="51176"/>
            <a:stretch>
              <a:fillRect/>
            </a:stretch>
          </p:blipFill>
          <p:spPr bwMode="auto">
            <a:xfrm>
              <a:off x="9459311" y="1396968"/>
              <a:ext cx="1669090" cy="1262150"/>
            </a:xfrm>
            <a:prstGeom prst="rect">
              <a:avLst/>
            </a:prstGeom>
            <a:noFill/>
            <a:ln>
              <a:noFill/>
            </a:ln>
          </p:spPr>
        </p:pic>
        <p:sp>
          <p:nvSpPr>
            <p:cNvPr id="2" name="TextBox 1"/>
            <p:cNvSpPr txBox="1"/>
            <p:nvPr/>
          </p:nvSpPr>
          <p:spPr>
            <a:xfrm>
              <a:off x="10293856" y="2397508"/>
              <a:ext cx="222421" cy="261610"/>
            </a:xfrm>
            <a:prstGeom prst="rect">
              <a:avLst/>
            </a:prstGeom>
            <a:noFill/>
          </p:spPr>
          <p:txBody>
            <a:bodyPr wrap="square" rtlCol="0">
              <a:spAutoFit/>
            </a:bodyPr>
            <a:lstStyle/>
            <a:p>
              <a:r>
                <a:rPr lang="en-US" sz="1100" dirty="0"/>
                <a:t>1</a:t>
              </a:r>
            </a:p>
          </p:txBody>
        </p:sp>
      </p:grpSp>
      <p:sp>
        <p:nvSpPr>
          <p:cNvPr id="3" name="Slide Number Placeholder 2"/>
          <p:cNvSpPr>
            <a:spLocks noGrp="1"/>
          </p:cNvSpPr>
          <p:nvPr>
            <p:ph type="sldNum" sz="quarter" idx="12"/>
          </p:nvPr>
        </p:nvSpPr>
        <p:spPr/>
        <p:txBody>
          <a:bodyPr/>
          <a:lstStyle/>
          <a:p>
            <a:fld id="{F9A49A78-F85A-4E35-8045-4D1BFA24E7CA}" type="slidenum">
              <a:rPr lang="en-US" smtClean="0"/>
              <a:t>30</a:t>
            </a:fld>
            <a:endParaRPr lang="en-US" dirty="0"/>
          </a:p>
        </p:txBody>
      </p:sp>
    </p:spTree>
    <p:extLst>
      <p:ext uri="{BB962C8B-B14F-4D97-AF65-F5344CB8AC3E}">
        <p14:creationId xmlns:p14="http://schemas.microsoft.com/office/powerpoint/2010/main" val="331646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52246" y="99410"/>
            <a:ext cx="93752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spc="-50" dirty="0">
                <a:solidFill>
                  <a:srgbClr val="0070C0"/>
                </a:solidFill>
                <a:latin typeface="Tahoma" panose="020B0604030504040204" pitchFamily="34" charset="0"/>
                <a:ea typeface="Tahoma" panose="020B0604030504040204" pitchFamily="34" charset="0"/>
                <a:cs typeface="Tahoma" panose="020B0604030504040204" pitchFamily="34" charset="0"/>
              </a:rPr>
              <a:t>If your software creates a file, consider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spc="-50" dirty="0">
                <a:solidFill>
                  <a:srgbClr val="0070C0"/>
                </a:solidFill>
                <a:latin typeface="Tahoma" panose="020B0604030504040204" pitchFamily="34" charset="0"/>
                <a:ea typeface="Tahoma" panose="020B0604030504040204" pitchFamily="34" charset="0"/>
                <a:cs typeface="Tahoma" panose="020B0604030504040204" pitchFamily="34" charset="0"/>
              </a:rPr>
              <a:t>Wage File Upload</a:t>
            </a:r>
          </a:p>
        </p:txBody>
      </p:sp>
      <p:sp>
        <p:nvSpPr>
          <p:cNvPr id="4" name="Rectangle 3"/>
          <p:cNvSpPr/>
          <p:nvPr/>
        </p:nvSpPr>
        <p:spPr>
          <a:xfrm>
            <a:off x="914400" y="1545021"/>
            <a:ext cx="7346732"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Does your software create a W-2 file in the </a:t>
            </a:r>
            <a:r>
              <a:rPr lang="en-US" sz="2800" dirty="0">
                <a:latin typeface="Tahoma" panose="020B0604030504040204" pitchFamily="34" charset="0"/>
                <a:ea typeface="Tahoma" panose="020B0604030504040204" pitchFamily="34" charset="0"/>
                <a:cs typeface="Tahoma" panose="020B0604030504040204" pitchFamily="34" charset="0"/>
                <a:hlinkClick r:id="rId2"/>
              </a:rPr>
              <a:t>EFW2</a:t>
            </a:r>
            <a:r>
              <a:rPr lang="en-US" sz="2800" dirty="0">
                <a:latin typeface="Tahoma" panose="020B0604030504040204" pitchFamily="34" charset="0"/>
                <a:ea typeface="Tahoma" panose="020B0604030504040204" pitchFamily="34" charset="0"/>
                <a:cs typeface="Tahoma" panose="020B0604030504040204" pitchFamily="34" charset="0"/>
              </a:rPr>
              <a:t> format? </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If yes, you can upload your file to SSA to process for free. </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Register for Business Services Online. </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For more information see the </a:t>
            </a:r>
            <a:r>
              <a:rPr lang="en-US" sz="2800" dirty="0">
                <a:latin typeface="Tahoma" panose="020B0604030504040204" pitchFamily="34" charset="0"/>
                <a:ea typeface="Tahoma" panose="020B0604030504040204" pitchFamily="34" charset="0"/>
                <a:cs typeface="Tahoma" panose="020B0604030504040204" pitchFamily="34" charset="0"/>
                <a:hlinkClick r:id="rId3"/>
              </a:rPr>
              <a:t>Wage File Upload tutorial</a:t>
            </a:r>
            <a:r>
              <a:rPr lang="en-US"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r>
              <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rPr>
              <a:t>Ask your software provider if their software provides an </a:t>
            </a:r>
            <a:r>
              <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hlinkClick r:id="rId2"/>
              </a:rPr>
              <a:t>EFW2</a:t>
            </a:r>
            <a:r>
              <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rPr>
              <a:t> file.</a:t>
            </a:r>
          </a:p>
        </p:txBody>
      </p:sp>
      <p:pic>
        <p:nvPicPr>
          <p:cNvPr id="6145" name="Picture 12" descr="A person typing on a laptop.&#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1805" y="1054457"/>
            <a:ext cx="3351520" cy="22352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9A49A78-F85A-4E35-8045-4D1BFA24E7CA}" type="slidenum">
              <a:rPr lang="en-US" smtClean="0"/>
              <a:t>31</a:t>
            </a:fld>
            <a:endParaRPr lang="en-US" dirty="0"/>
          </a:p>
        </p:txBody>
      </p:sp>
    </p:spTree>
    <p:extLst>
      <p:ext uri="{BB962C8B-B14F-4D97-AF65-F5344CB8AC3E}">
        <p14:creationId xmlns:p14="http://schemas.microsoft.com/office/powerpoint/2010/main" val="2310265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399" y="354059"/>
            <a:ext cx="10058400" cy="60238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What else is new?</a:t>
            </a:r>
          </a:p>
        </p:txBody>
      </p:sp>
      <p:sp>
        <p:nvSpPr>
          <p:cNvPr id="4" name="Rectangle 3"/>
          <p:cNvSpPr/>
          <p:nvPr/>
        </p:nvSpPr>
        <p:spPr>
          <a:xfrm>
            <a:off x="914399" y="1545021"/>
            <a:ext cx="8202273" cy="3539430"/>
          </a:xfrm>
          <a:prstGeom prst="rect">
            <a:avLst/>
          </a:prstGeom>
        </p:spPr>
        <p:txBody>
          <a:bodyPr wrap="square">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hlinkClick r:id="rId3"/>
              </a:rPr>
              <a:t>What's New for 2023</a:t>
            </a: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u="sng" dirty="0">
                <a:latin typeface="Tahoma" panose="020B0604030504040204" pitchFamily="34" charset="0"/>
                <a:ea typeface="Tahoma" panose="020B0604030504040204" pitchFamily="34" charset="0"/>
                <a:cs typeface="Tahoma" panose="020B0604030504040204" pitchFamily="34" charset="0"/>
                <a:hlinkClick r:id="rId4"/>
              </a:rPr>
              <a:t>New Features to the W-2/W-2c Online Applications</a:t>
            </a:r>
            <a:r>
              <a:rPr lang="en-US" sz="2800" dirty="0">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SSA will publish these changes in November 2022</a:t>
            </a:r>
          </a:p>
          <a:p>
            <a:pPr marL="457200" indent="-457200">
              <a:buFont typeface="Arial" panose="020B0604020202020204" pitchFamily="34" charset="0"/>
              <a:buChar char="•"/>
            </a:pPr>
            <a:endParaRPr lang="en-US" sz="2800" dirty="0">
              <a:solidFill>
                <a:srgbClr val="212121"/>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F9A49A78-F85A-4E35-8045-4D1BFA24E7CA}" type="slidenum">
              <a:rPr lang="en-US" smtClean="0"/>
              <a:t>32</a:t>
            </a:fld>
            <a:endParaRPr lang="en-US" dirty="0"/>
          </a:p>
        </p:txBody>
      </p:sp>
    </p:spTree>
    <p:extLst>
      <p:ext uri="{BB962C8B-B14F-4D97-AF65-F5344CB8AC3E}">
        <p14:creationId xmlns:p14="http://schemas.microsoft.com/office/powerpoint/2010/main" val="1965780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1752" y="220718"/>
            <a:ext cx="9543393" cy="523220"/>
          </a:xfrm>
          <a:prstGeom prst="rect">
            <a:avLst/>
          </a:prstGeom>
          <a:noFill/>
        </p:spPr>
        <p:txBody>
          <a:bodyPr wrap="square" rtlCol="0">
            <a:spAutoFit/>
          </a:bodyPr>
          <a:lstStyle/>
          <a:p>
            <a:pPr algn="ctr"/>
            <a:r>
              <a:rPr lang="en-US" sz="2800" dirty="0">
                <a:hlinkClick r:id="rId2"/>
              </a:rPr>
              <a:t>Social Security: Fraud Prevention and Reporting</a:t>
            </a:r>
            <a:endParaRPr lang="en-US" sz="2800" dirty="0"/>
          </a:p>
        </p:txBody>
      </p:sp>
      <p:grpSp>
        <p:nvGrpSpPr>
          <p:cNvPr id="2" name="Group 1" descr="Social Security’s Fraud Prevention and Reporting web page."/>
          <p:cNvGrpSpPr/>
          <p:nvPr/>
        </p:nvGrpSpPr>
        <p:grpSpPr>
          <a:xfrm>
            <a:off x="1008995" y="858196"/>
            <a:ext cx="9942786" cy="5680716"/>
            <a:chOff x="1008995" y="858196"/>
            <a:chExt cx="9942786" cy="5680716"/>
          </a:xfrm>
        </p:grpSpPr>
        <p:pic>
          <p:nvPicPr>
            <p:cNvPr id="5" name="Picture 4"/>
            <p:cNvPicPr>
              <a:picLocks noChangeAspect="1"/>
            </p:cNvPicPr>
            <p:nvPr/>
          </p:nvPicPr>
          <p:blipFill rotWithShape="1">
            <a:blip r:embed="rId3"/>
            <a:srcRect t="20371" r="1472" b="39733"/>
            <a:stretch/>
          </p:blipFill>
          <p:spPr>
            <a:xfrm>
              <a:off x="1008996" y="858196"/>
              <a:ext cx="9942785" cy="2264689"/>
            </a:xfrm>
            <a:prstGeom prst="rect">
              <a:avLst/>
            </a:prstGeom>
          </p:spPr>
        </p:pic>
        <p:pic>
          <p:nvPicPr>
            <p:cNvPr id="8" name="Picture 7"/>
            <p:cNvPicPr>
              <a:picLocks noChangeAspect="1"/>
            </p:cNvPicPr>
            <p:nvPr/>
          </p:nvPicPr>
          <p:blipFill rotWithShape="1">
            <a:blip r:embed="rId3"/>
            <a:srcRect t="68515" r="1472" b="5523"/>
            <a:stretch/>
          </p:blipFill>
          <p:spPr>
            <a:xfrm>
              <a:off x="1008996" y="3265922"/>
              <a:ext cx="9942785" cy="1473695"/>
            </a:xfrm>
            <a:prstGeom prst="rect">
              <a:avLst/>
            </a:prstGeom>
          </p:spPr>
        </p:pic>
        <p:pic>
          <p:nvPicPr>
            <p:cNvPr id="7" name="Picture 6"/>
            <p:cNvPicPr>
              <a:picLocks noChangeAspect="1"/>
            </p:cNvPicPr>
            <p:nvPr/>
          </p:nvPicPr>
          <p:blipFill rotWithShape="1">
            <a:blip r:embed="rId4"/>
            <a:srcRect t="14600" r="1662" b="52493"/>
            <a:stretch/>
          </p:blipFill>
          <p:spPr>
            <a:xfrm>
              <a:off x="1008995" y="4665774"/>
              <a:ext cx="9532879" cy="1873138"/>
            </a:xfrm>
            <a:prstGeom prst="rect">
              <a:avLst/>
            </a:prstGeom>
          </p:spPr>
        </p:pic>
      </p:grpSp>
      <p:sp>
        <p:nvSpPr>
          <p:cNvPr id="4" name="Slide Number Placeholder 3"/>
          <p:cNvSpPr>
            <a:spLocks noGrp="1"/>
          </p:cNvSpPr>
          <p:nvPr>
            <p:ph type="sldNum" sz="quarter" idx="12"/>
          </p:nvPr>
        </p:nvSpPr>
        <p:spPr/>
        <p:txBody>
          <a:bodyPr/>
          <a:lstStyle/>
          <a:p>
            <a:fld id="{F9A49A78-F85A-4E35-8045-4D1BFA24E7CA}" type="slidenum">
              <a:rPr lang="en-US" smtClean="0"/>
              <a:t>33</a:t>
            </a:fld>
            <a:endParaRPr lang="en-US" dirty="0"/>
          </a:p>
        </p:txBody>
      </p:sp>
    </p:spTree>
    <p:extLst>
      <p:ext uri="{BB962C8B-B14F-4D97-AF65-F5344CB8AC3E}">
        <p14:creationId xmlns:p14="http://schemas.microsoft.com/office/powerpoint/2010/main" val="3494828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ocial Security’s Online Services web page.&#10;"/>
          <p:cNvGrpSpPr/>
          <p:nvPr/>
        </p:nvGrpSpPr>
        <p:grpSpPr>
          <a:xfrm>
            <a:off x="594544" y="10346"/>
            <a:ext cx="10759256" cy="6466023"/>
            <a:chOff x="594544" y="107623"/>
            <a:chExt cx="10759256" cy="6466023"/>
          </a:xfrm>
        </p:grpSpPr>
        <p:pic>
          <p:nvPicPr>
            <p:cNvPr id="4" name="Picture 3"/>
            <p:cNvPicPr>
              <a:picLocks noChangeAspect="1"/>
            </p:cNvPicPr>
            <p:nvPr/>
          </p:nvPicPr>
          <p:blipFill rotWithShape="1">
            <a:blip r:embed="rId2"/>
            <a:srcRect t="31655" r="1818" b="30340"/>
            <a:stretch/>
          </p:blipFill>
          <p:spPr>
            <a:xfrm>
              <a:off x="594544" y="107623"/>
              <a:ext cx="10759256" cy="2342657"/>
            </a:xfrm>
            <a:prstGeom prst="rect">
              <a:avLst/>
            </a:prstGeom>
          </p:spPr>
        </p:pic>
        <p:pic>
          <p:nvPicPr>
            <p:cNvPr id="5" name="Picture 4"/>
            <p:cNvPicPr>
              <a:picLocks noChangeAspect="1"/>
            </p:cNvPicPr>
            <p:nvPr/>
          </p:nvPicPr>
          <p:blipFill rotWithShape="1">
            <a:blip r:embed="rId3"/>
            <a:srcRect l="1" t="7574" r="6298" b="25496"/>
            <a:stretch/>
          </p:blipFill>
          <p:spPr>
            <a:xfrm>
              <a:off x="842851" y="2450280"/>
              <a:ext cx="10262642" cy="4123366"/>
            </a:xfrm>
            <a:prstGeom prst="rect">
              <a:avLst/>
            </a:prstGeom>
          </p:spPr>
        </p:pic>
      </p:grpSp>
      <p:sp>
        <p:nvSpPr>
          <p:cNvPr id="2" name="Slide Number Placeholder 1"/>
          <p:cNvSpPr>
            <a:spLocks noGrp="1"/>
          </p:cNvSpPr>
          <p:nvPr>
            <p:ph type="sldNum" sz="quarter" idx="12"/>
          </p:nvPr>
        </p:nvSpPr>
        <p:spPr/>
        <p:txBody>
          <a:bodyPr/>
          <a:lstStyle/>
          <a:p>
            <a:fld id="{F9A49A78-F85A-4E35-8045-4D1BFA24E7CA}" type="slidenum">
              <a:rPr lang="en-US" smtClean="0"/>
              <a:t>34</a:t>
            </a:fld>
            <a:endParaRPr lang="en-US" dirty="0"/>
          </a:p>
        </p:txBody>
      </p:sp>
    </p:spTree>
    <p:extLst>
      <p:ext uri="{BB962C8B-B14F-4D97-AF65-F5344CB8AC3E}">
        <p14:creationId xmlns:p14="http://schemas.microsoft.com/office/powerpoint/2010/main" val="498400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399" y="354059"/>
            <a:ext cx="10058400" cy="60238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Find helpful online Wage Reporting information</a:t>
            </a:r>
          </a:p>
        </p:txBody>
      </p:sp>
      <p:sp>
        <p:nvSpPr>
          <p:cNvPr id="4" name="Rectangle 3"/>
          <p:cNvSpPr/>
          <p:nvPr/>
        </p:nvSpPr>
        <p:spPr>
          <a:xfrm>
            <a:off x="914399" y="1545021"/>
            <a:ext cx="9743091" cy="3785652"/>
          </a:xfrm>
          <a:prstGeom prst="rect">
            <a:avLst/>
          </a:prstGeom>
        </p:spPr>
        <p:txBody>
          <a:bodyPr wrap="square">
            <a:spAutoFit/>
          </a:bodyPr>
          <a:lstStyle/>
          <a:p>
            <a:pPr marL="457200" indent="-457200">
              <a:buFont typeface="Wingdings" panose="05000000000000000000" pitchFamily="2" charset="2"/>
              <a:buChar char="v"/>
            </a:pPr>
            <a:r>
              <a:rPr lang="en-US" sz="2800" dirty="0">
                <a:latin typeface="Tahoma" panose="020B0604030504040204" pitchFamily="34" charset="0"/>
                <a:ea typeface="Tahoma" panose="020B0604030504040204" pitchFamily="34" charset="0"/>
                <a:cs typeface="Tahoma" panose="020B0604030504040204" pitchFamily="34" charset="0"/>
              </a:rPr>
              <a:t>Go to the </a:t>
            </a:r>
            <a:r>
              <a:rPr lang="en-US" sz="2800" u="sng" dirty="0">
                <a:latin typeface="Tahoma" panose="020B0604030504040204" pitchFamily="34" charset="0"/>
                <a:ea typeface="Tahoma" panose="020B0604030504040204" pitchFamily="34" charset="0"/>
                <a:cs typeface="Tahoma" panose="020B0604030504040204" pitchFamily="34" charset="0"/>
                <a:hlinkClick r:id="rId2"/>
              </a:rPr>
              <a:t>Employer Page</a:t>
            </a:r>
            <a:r>
              <a:rPr lang="en-US" sz="2800" dirty="0">
                <a:latin typeface="Tahoma" panose="020B0604030504040204" pitchFamily="34" charset="0"/>
                <a:ea typeface="Tahoma" panose="020B0604030504040204" pitchFamily="34" charset="0"/>
                <a:cs typeface="Tahoma" panose="020B0604030504040204" pitchFamily="34" charset="0"/>
              </a:rPr>
              <a:t> for videos, tutorials, and other useful information and links. </a:t>
            </a:r>
          </a:p>
          <a:p>
            <a:pPr marL="457200" indent="-457200">
              <a:buFont typeface="Wingdings" panose="05000000000000000000" pitchFamily="2" charset="2"/>
              <a:buChar char="v"/>
            </a:pPr>
            <a:r>
              <a:rPr lang="en-US" sz="2800" u="sng" dirty="0">
                <a:latin typeface="Tahoma" panose="020B0604030504040204" pitchFamily="34" charset="0"/>
                <a:ea typeface="Tahoma" panose="020B0604030504040204" pitchFamily="34" charset="0"/>
                <a:cs typeface="Tahoma" panose="020B0604030504040204" pitchFamily="34" charset="0"/>
                <a:hlinkClick r:id="rId3"/>
              </a:rPr>
              <a:t>Employer W-2 Filing Instructions &amp; Information (ssa.gov)</a:t>
            </a:r>
            <a:r>
              <a:rPr lang="en-US" sz="2800" dirty="0">
                <a:latin typeface="Tahoma" panose="020B0604030504040204" pitchFamily="34" charset="0"/>
                <a:ea typeface="Tahoma" panose="020B0604030504040204" pitchFamily="34" charset="0"/>
                <a:cs typeface="Tahoma" panose="020B0604030504040204" pitchFamily="34" charset="0"/>
              </a:rPr>
              <a:t> </a:t>
            </a:r>
          </a:p>
          <a:p>
            <a:pPr marL="457200" indent="-457200">
              <a:buFont typeface="Wingdings" panose="05000000000000000000" pitchFamily="2" charset="2"/>
              <a:buChar char="v"/>
            </a:pPr>
            <a:r>
              <a:rPr lang="en-US" sz="2800" u="sng" dirty="0">
                <a:solidFill>
                  <a:srgbClr val="0070C0"/>
                </a:solidFill>
                <a:latin typeface="Tahoma" panose="020B0604030504040204" pitchFamily="34" charset="0"/>
                <a:ea typeface="Tahoma" panose="020B0604030504040204" pitchFamily="34" charset="0"/>
                <a:cs typeface="Tahoma" panose="020B0604030504040204" pitchFamily="34" charset="0"/>
                <a:hlinkClick r:id="rId4"/>
              </a:rPr>
              <a:t>What’s New for 2023 </a:t>
            </a:r>
            <a:endParaRPr lang="en-US" sz="28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2"/>
            <a:r>
              <a:rPr lang="en-US" sz="2400" dirty="0">
                <a:latin typeface="Tahoma" panose="020B0604030504040204" pitchFamily="34" charset="0"/>
                <a:ea typeface="Tahoma" panose="020B0604030504040204" pitchFamily="34" charset="0"/>
                <a:cs typeface="Tahoma" panose="020B0604030504040204" pitchFamily="34" charset="0"/>
              </a:rPr>
              <a:t>SSA plans to activate the URL for the “What’s New for 2023” page before the end of November 2022. </a:t>
            </a:r>
          </a:p>
          <a:p>
            <a:pPr marL="457200" indent="-457200">
              <a:buFont typeface="Wingdings" panose="05000000000000000000" pitchFamily="2" charset="2"/>
              <a:buChar char="v"/>
            </a:pPr>
            <a:r>
              <a:rPr lang="en-US" sz="2800" u="sng" dirty="0">
                <a:latin typeface="Tahoma" panose="020B0604030504040204" pitchFamily="34" charset="0"/>
                <a:ea typeface="Tahoma" panose="020B0604030504040204" pitchFamily="34" charset="0"/>
                <a:cs typeface="Tahoma" panose="020B0604030504040204" pitchFamily="34" charset="0"/>
                <a:hlinkClick r:id="rId5"/>
              </a:rPr>
              <a:t>IRS W-2 information</a:t>
            </a:r>
            <a:endParaRPr lang="en-US" sz="2800" u="sng"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US" sz="2800" u="sng" dirty="0">
                <a:latin typeface="Tahoma" panose="020B0604030504040204" pitchFamily="34" charset="0"/>
                <a:ea typeface="Tahoma" panose="020B0604030504040204" pitchFamily="34" charset="0"/>
                <a:cs typeface="Tahoma" panose="020B0604030504040204" pitchFamily="34" charset="0"/>
                <a:hlinkClick r:id="rId6"/>
              </a:rPr>
              <a:t>IRS Publication 15, (Circular E), Employer's Tax Guide</a:t>
            </a:r>
            <a:endParaRPr lang="en-US" sz="2800" u="sng" dirty="0">
              <a:latin typeface="Tahoma" panose="020B0604030504040204" pitchFamily="34" charset="0"/>
              <a:ea typeface="Tahoma" panose="020B0604030504040204" pitchFamily="34" charset="0"/>
              <a:cs typeface="Tahoma" panose="020B0604030504040204" pitchFamily="34" charset="0"/>
            </a:endParaRPr>
          </a:p>
          <a:p>
            <a:pPr lvl="1"/>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F9A49A78-F85A-4E35-8045-4D1BFA24E7CA}" type="slidenum">
              <a:rPr lang="en-US" smtClean="0"/>
              <a:t>35</a:t>
            </a:fld>
            <a:endParaRPr lang="en-US" dirty="0"/>
          </a:p>
        </p:txBody>
      </p:sp>
    </p:spTree>
    <p:extLst>
      <p:ext uri="{BB962C8B-B14F-4D97-AF65-F5344CB8AC3E}">
        <p14:creationId xmlns:p14="http://schemas.microsoft.com/office/powerpoint/2010/main" val="769741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ocial Security’s Employer tabbed menu bar.&#10;"/>
          <p:cNvGrpSpPr/>
          <p:nvPr/>
        </p:nvGrpSpPr>
        <p:grpSpPr>
          <a:xfrm>
            <a:off x="-19455" y="88778"/>
            <a:ext cx="11897711" cy="1642139"/>
            <a:chOff x="0" y="147144"/>
            <a:chExt cx="11897711" cy="1642139"/>
          </a:xfrm>
        </p:grpSpPr>
        <p:pic>
          <p:nvPicPr>
            <p:cNvPr id="6" name="Picture 5"/>
            <p:cNvPicPr>
              <a:picLocks noChangeAspect="1"/>
            </p:cNvPicPr>
            <p:nvPr/>
          </p:nvPicPr>
          <p:blipFill rotWithShape="1">
            <a:blip r:embed="rId2"/>
            <a:srcRect t="8564" r="9068" b="69124"/>
            <a:stretch/>
          </p:blipFill>
          <p:spPr>
            <a:xfrm>
              <a:off x="0" y="147144"/>
              <a:ext cx="11897711" cy="1642139"/>
            </a:xfrm>
            <a:prstGeom prst="rect">
              <a:avLst/>
            </a:prstGeom>
          </p:spPr>
        </p:pic>
        <p:sp>
          <p:nvSpPr>
            <p:cNvPr id="7" name="TextBox 6"/>
            <p:cNvSpPr txBox="1"/>
            <p:nvPr/>
          </p:nvSpPr>
          <p:spPr>
            <a:xfrm>
              <a:off x="7168056" y="1345324"/>
              <a:ext cx="2375338" cy="369332"/>
            </a:xfrm>
            <a:prstGeom prst="rect">
              <a:avLst/>
            </a:prstGeom>
            <a:solidFill>
              <a:schemeClr val="tx1"/>
            </a:solidFill>
          </p:spPr>
          <p:txBody>
            <a:bodyPr wrap="square" rtlCol="0">
              <a:spAutoFit/>
            </a:bodyPr>
            <a:lstStyle/>
            <a:p>
              <a:r>
                <a:rPr lang="en-US" dirty="0">
                  <a:solidFill>
                    <a:schemeClr val="bg1"/>
                  </a:solidFill>
                </a:rPr>
                <a:t>What’s New for 2021</a:t>
              </a:r>
            </a:p>
          </p:txBody>
        </p:sp>
      </p:grpSp>
      <p:sp>
        <p:nvSpPr>
          <p:cNvPr id="5" name="Title 1"/>
          <p:cNvSpPr txBox="1">
            <a:spLocks/>
          </p:cNvSpPr>
          <p:nvPr/>
        </p:nvSpPr>
        <p:spPr>
          <a:xfrm>
            <a:off x="819806" y="3288971"/>
            <a:ext cx="10058400" cy="60238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Thank you for viewing this training package.</a:t>
            </a:r>
          </a:p>
        </p:txBody>
      </p:sp>
      <p:sp>
        <p:nvSpPr>
          <p:cNvPr id="4" name="Rectangle 3"/>
          <p:cNvSpPr/>
          <p:nvPr/>
        </p:nvSpPr>
        <p:spPr>
          <a:xfrm>
            <a:off x="1124845" y="4887575"/>
            <a:ext cx="8260893" cy="646331"/>
          </a:xfrm>
          <a:prstGeom prst="rect">
            <a:avLst/>
          </a:prstGeom>
        </p:spPr>
        <p:txBody>
          <a:bodyPr wrap="square">
            <a:spAutoFit/>
          </a:bodyPr>
          <a:lstStyle/>
          <a:p>
            <a:r>
              <a:rPr lang="en-US" sz="3600" spc="-50" dirty="0">
                <a:solidFill>
                  <a:srgbClr val="0070C0"/>
                </a:solidFill>
                <a:latin typeface="Tahoma" panose="020B0604030504040204" pitchFamily="34" charset="0"/>
                <a:ea typeface="Tahoma" panose="020B0604030504040204" pitchFamily="34" charset="0"/>
                <a:cs typeface="Tahoma" panose="020B0604030504040204" pitchFamily="34" charset="0"/>
              </a:rPr>
              <a:t>This is the end of this training package.</a:t>
            </a:r>
          </a:p>
        </p:txBody>
      </p:sp>
      <p:sp>
        <p:nvSpPr>
          <p:cNvPr id="3" name="Slide Number Placeholder 2"/>
          <p:cNvSpPr>
            <a:spLocks noGrp="1"/>
          </p:cNvSpPr>
          <p:nvPr>
            <p:ph type="sldNum" sz="quarter" idx="12"/>
          </p:nvPr>
        </p:nvSpPr>
        <p:spPr/>
        <p:txBody>
          <a:bodyPr/>
          <a:lstStyle/>
          <a:p>
            <a:fld id="{F9A49A78-F85A-4E35-8045-4D1BFA24E7CA}" type="slidenum">
              <a:rPr lang="en-US" smtClean="0"/>
              <a:t>36</a:t>
            </a:fld>
            <a:endParaRPr lang="en-US" dirty="0"/>
          </a:p>
        </p:txBody>
      </p:sp>
    </p:spTree>
    <p:extLst>
      <p:ext uri="{BB962C8B-B14F-4D97-AF65-F5344CB8AC3E}">
        <p14:creationId xmlns:p14="http://schemas.microsoft.com/office/powerpoint/2010/main" val="327633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642"/>
            <a:ext cx="10058400" cy="838004"/>
          </a:xfrm>
        </p:spPr>
        <p:txBody>
          <a:bodyPr>
            <a:norm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Wage File Upload – Overview</a:t>
            </a:r>
          </a:p>
        </p:txBody>
      </p:sp>
      <p:sp>
        <p:nvSpPr>
          <p:cNvPr id="4" name="Content Placeholder 3"/>
          <p:cNvSpPr>
            <a:spLocks noGrp="1"/>
          </p:cNvSpPr>
          <p:nvPr>
            <p:ph sz="half" idx="2"/>
          </p:nvPr>
        </p:nvSpPr>
        <p:spPr>
          <a:xfrm>
            <a:off x="883856" y="1413085"/>
            <a:ext cx="10625275" cy="4251991"/>
          </a:xfrm>
        </p:spPr>
        <p:txBody>
          <a:bodyPr>
            <a:normAutofit fontScale="77500" lnSpcReduction="20000"/>
          </a:bodyPr>
          <a:lstStyle/>
          <a:p>
            <a:pPr marL="457200" lvl="1" indent="-457200">
              <a:lnSpc>
                <a:spcPct val="120000"/>
              </a:lnSpc>
              <a:buFont typeface="Wingdings" panose="05000000000000000000" pitchFamily="2" charset="2"/>
              <a:buChar char="v"/>
            </a:pPr>
            <a:r>
              <a:rPr lang="en-US" sz="2600" dirty="0">
                <a:latin typeface="Tahoma" panose="020B0604030504040204" pitchFamily="34" charset="0"/>
                <a:ea typeface="Tahoma" panose="020B0604030504040204" pitchFamily="34" charset="0"/>
                <a:cs typeface="Tahoma" panose="020B0604030504040204" pitchFamily="34" charset="0"/>
              </a:rPr>
              <a:t>Provide confirmation information in less then 2 minutes. </a:t>
            </a:r>
          </a:p>
          <a:p>
            <a:pPr marL="457200" lvl="1" indent="-457200">
              <a:lnSpc>
                <a:spcPct val="120000"/>
              </a:lnSpc>
              <a:buFont typeface="Wingdings" panose="05000000000000000000" pitchFamily="2" charset="2"/>
              <a:buChar char="v"/>
            </a:pPr>
            <a:r>
              <a:rPr lang="en-US" sz="2600" dirty="0">
                <a:latin typeface="Tahoma" panose="020B0604030504040204" pitchFamily="34" charset="0"/>
                <a:ea typeface="Tahoma" panose="020B0604030504040204" pitchFamily="34" charset="0"/>
                <a:cs typeface="Tahoma" panose="020B0604030504040204" pitchFamily="34" charset="0"/>
              </a:rPr>
              <a:t>You will know </a:t>
            </a:r>
            <a:r>
              <a:rPr lang="en-US" sz="2600" b="1" i="1" dirty="0">
                <a:latin typeface="Tahoma" panose="020B0604030504040204" pitchFamily="34" charset="0"/>
                <a:ea typeface="Tahoma" panose="020B0604030504040204" pitchFamily="34" charset="0"/>
                <a:cs typeface="Tahoma" panose="020B0604030504040204" pitchFamily="34" charset="0"/>
              </a:rPr>
              <a:t>immediately</a:t>
            </a:r>
            <a:r>
              <a:rPr lang="en-US" sz="2600" dirty="0">
                <a:latin typeface="Tahoma" panose="020B0604030504040204" pitchFamily="34" charset="0"/>
                <a:ea typeface="Tahoma" panose="020B0604030504040204" pitchFamily="34" charset="0"/>
                <a:cs typeface="Tahoma" panose="020B0604030504040204" pitchFamily="34" charset="0"/>
              </a:rPr>
              <a:t> if your file passes our online checks*.</a:t>
            </a:r>
          </a:p>
          <a:p>
            <a:pPr marL="461963" indent="-461963">
              <a:lnSpc>
                <a:spcPct val="120000"/>
              </a:lnSpc>
              <a:buFont typeface="Wingdings" panose="05000000000000000000" pitchFamily="2" charset="2"/>
              <a:buChar char="v"/>
            </a:pPr>
            <a:r>
              <a:rPr lang="en-US" sz="2600" dirty="0">
                <a:latin typeface="Tahoma" panose="020B0604030504040204" pitchFamily="34" charset="0"/>
                <a:ea typeface="Tahoma" panose="020B0604030504040204" pitchFamily="34" charset="0"/>
                <a:cs typeface="Tahoma" panose="020B0604030504040204" pitchFamily="34" charset="0"/>
              </a:rPr>
              <a:t>You will receive a Wage File Identifier (WFID – SSA’s tracking code for your file) </a:t>
            </a:r>
            <a:r>
              <a:rPr lang="en-US" sz="2600" b="1" i="1" dirty="0">
                <a:latin typeface="Tahoma" panose="020B0604030504040204" pitchFamily="34" charset="0"/>
                <a:ea typeface="Tahoma" panose="020B0604030504040204" pitchFamily="34" charset="0"/>
                <a:cs typeface="Tahoma" panose="020B0604030504040204" pitchFamily="34" charset="0"/>
              </a:rPr>
              <a:t>only</a:t>
            </a:r>
            <a:r>
              <a:rPr lang="en-US" sz="2600" dirty="0">
                <a:latin typeface="Tahoma" panose="020B0604030504040204" pitchFamily="34" charset="0"/>
                <a:ea typeface="Tahoma" panose="020B0604030504040204" pitchFamily="34" charset="0"/>
                <a:cs typeface="Tahoma" panose="020B0604030504040204" pitchFamily="34" charset="0"/>
              </a:rPr>
              <a:t> when your file passes our online checks*.</a:t>
            </a:r>
          </a:p>
          <a:p>
            <a:pPr marL="457200" lvl="0" indent="-457200">
              <a:lnSpc>
                <a:spcPct val="120000"/>
              </a:lnSpc>
              <a:buFont typeface="Wingdings" panose="05000000000000000000" pitchFamily="2" charset="2"/>
              <a:buChar char="v"/>
            </a:pPr>
            <a:r>
              <a:rPr lang="en-US" sz="2600" dirty="0">
                <a:latin typeface="Tahoma" panose="020B0604030504040204" pitchFamily="34" charset="0"/>
                <a:ea typeface="Tahoma" panose="020B0604030504040204" pitchFamily="34" charset="0"/>
                <a:cs typeface="Tahoma" panose="020B0604030504040204" pitchFamily="34" charset="0"/>
              </a:rPr>
              <a:t>The system will reject the file and all reports in the file if errors are found in any of the reports.</a:t>
            </a:r>
          </a:p>
          <a:p>
            <a:pPr marL="461963" indent="-461963">
              <a:lnSpc>
                <a:spcPct val="120000"/>
              </a:lnSpc>
              <a:buFont typeface="Wingdings" panose="05000000000000000000" pitchFamily="2" charset="2"/>
              <a:buChar char="v"/>
            </a:pPr>
            <a:r>
              <a:rPr lang="en-US" sz="2600" dirty="0">
                <a:latin typeface="Tahoma" panose="020B0604030504040204" pitchFamily="34" charset="0"/>
                <a:ea typeface="Tahoma" panose="020B0604030504040204" pitchFamily="34" charset="0"/>
                <a:cs typeface="Tahoma" panose="020B0604030504040204" pitchFamily="34" charset="0"/>
              </a:rPr>
              <a:t>Errors are listed on the screen in the same file upload session.</a:t>
            </a:r>
          </a:p>
          <a:p>
            <a:pPr marL="461963" indent="-461963">
              <a:lnSpc>
                <a:spcPct val="120000"/>
              </a:lnSpc>
              <a:buFont typeface="Wingdings" panose="05000000000000000000" pitchFamily="2" charset="2"/>
              <a:buChar char="v"/>
            </a:pPr>
            <a:r>
              <a:rPr lang="en-US" sz="2600" dirty="0">
                <a:latin typeface="Tahoma" panose="020B0604030504040204" pitchFamily="34" charset="0"/>
                <a:ea typeface="Tahoma" panose="020B0604030504040204" pitchFamily="34" charset="0"/>
                <a:cs typeface="Tahoma" panose="020B0604030504040204" pitchFamily="34" charset="0"/>
              </a:rPr>
              <a:t>You will need to fix all errors and upload again before SSA can process your file.</a:t>
            </a:r>
          </a:p>
          <a:p>
            <a:pPr marL="461963" indent="-461963">
              <a:lnSpc>
                <a:spcPct val="120000"/>
              </a:lnSpc>
              <a:buFont typeface="Wingdings" panose="05000000000000000000" pitchFamily="2" charset="2"/>
              <a:buChar char="v"/>
            </a:pPr>
            <a:r>
              <a:rPr lang="en-US" sz="2600" dirty="0">
                <a:latin typeface="Tahoma" panose="020B0604030504040204" pitchFamily="34" charset="0"/>
                <a:ea typeface="Tahoma" panose="020B0604030504040204" pitchFamily="34" charset="0"/>
                <a:cs typeface="Tahoma" panose="020B0604030504040204" pitchFamily="34" charset="0"/>
              </a:rPr>
              <a:t>If your file has multiple reports (W-3s), you have the option to split the file and upload all of the reports without errors while you fix the report(s) that has/have errors and upload that file later.</a:t>
            </a:r>
            <a:endParaRPr lang="en-US" sz="2400" dirty="0"/>
          </a:p>
        </p:txBody>
      </p:sp>
      <p:sp>
        <p:nvSpPr>
          <p:cNvPr id="12" name="TextBox 11"/>
          <p:cNvSpPr txBox="1"/>
          <p:nvPr/>
        </p:nvSpPr>
        <p:spPr>
          <a:xfrm>
            <a:off x="1024572" y="5960771"/>
            <a:ext cx="10115203" cy="646331"/>
          </a:xfrm>
          <a:prstGeom prst="rect">
            <a:avLst/>
          </a:prstGeom>
          <a:noFill/>
        </p:spPr>
        <p:txBody>
          <a:bodyPr wrap="square" rtlCol="0">
            <a:spAutoFit/>
          </a:bodyPr>
          <a:lstStyle/>
          <a:p>
            <a:r>
              <a:rPr lang="en-US" dirty="0"/>
              <a:t>* There are a few conditions SSA does not verify in real-time. One of these conditions is whether reported name/Social Security Number match SSA’s records.</a:t>
            </a:r>
          </a:p>
        </p:txBody>
      </p:sp>
      <p:sp>
        <p:nvSpPr>
          <p:cNvPr id="8" name="Slide Number Placeholder 7"/>
          <p:cNvSpPr>
            <a:spLocks noGrp="1"/>
          </p:cNvSpPr>
          <p:nvPr>
            <p:ph type="sldNum" sz="quarter" idx="12"/>
          </p:nvPr>
        </p:nvSpPr>
        <p:spPr/>
        <p:txBody>
          <a:bodyPr/>
          <a:lstStyle/>
          <a:p>
            <a:fld id="{F9A49A78-F85A-4E35-8045-4D1BFA24E7CA}" type="slidenum">
              <a:rPr lang="en-US" smtClean="0"/>
              <a:t>4</a:t>
            </a:fld>
            <a:endParaRPr lang="en-US" dirty="0"/>
          </a:p>
        </p:txBody>
      </p:sp>
    </p:spTree>
    <p:extLst>
      <p:ext uri="{BB962C8B-B14F-4D97-AF65-F5344CB8AC3E}">
        <p14:creationId xmlns:p14="http://schemas.microsoft.com/office/powerpoint/2010/main" val="389579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1337" y="330408"/>
            <a:ext cx="9742084" cy="646331"/>
          </a:xfrm>
          <a:prstGeom prst="rect">
            <a:avLst/>
          </a:prstGeom>
          <a:noFill/>
        </p:spPr>
        <p:txBody>
          <a:bodyPr wrap="square" rtlCol="0">
            <a:sp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Business Services Online – Overview</a:t>
            </a:r>
          </a:p>
        </p:txBody>
      </p:sp>
      <p:sp>
        <p:nvSpPr>
          <p:cNvPr id="3" name="Rectangle 2"/>
          <p:cNvSpPr/>
          <p:nvPr/>
        </p:nvSpPr>
        <p:spPr>
          <a:xfrm>
            <a:off x="803537" y="1351012"/>
            <a:ext cx="9837683" cy="4062651"/>
          </a:xfrm>
          <a:prstGeom prst="rect">
            <a:avLst/>
          </a:prstGeom>
        </p:spPr>
        <p:txBody>
          <a:bodyPr wrap="square">
            <a:spAutoFit/>
          </a:bodyPr>
          <a:lstStyle/>
          <a:p>
            <a:pPr marL="461963" indent="-461963">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If you are already registered to use BSO, choose Log In. </a:t>
            </a:r>
          </a:p>
          <a:p>
            <a:pPr marL="461963" indent="-461963">
              <a:buFont typeface="Wingdings" panose="05000000000000000000"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marL="461963" indent="-461963">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If you need to register for BSO, start at BSO Welcome </a:t>
            </a:r>
            <a:r>
              <a:rPr lang="en-US" sz="2400" dirty="0">
                <a:latin typeface="Tahoma" panose="020B0604030504040204" pitchFamily="34" charset="0"/>
                <a:ea typeface="Tahoma" panose="020B0604030504040204" pitchFamily="34" charset="0"/>
                <a:cs typeface="Tahoma" panose="020B0604030504040204" pitchFamily="34" charset="0"/>
                <a:hlinkClick r:id="rId2"/>
              </a:rPr>
              <a:t>Business Services Online (ssa.gov)</a:t>
            </a:r>
            <a:r>
              <a:rPr lang="en-US" sz="2400" dirty="0">
                <a:latin typeface="Tahoma" panose="020B0604030504040204" pitchFamily="34" charset="0"/>
                <a:ea typeface="Tahoma" panose="020B0604030504040204" pitchFamily="34" charset="0"/>
                <a:cs typeface="Tahoma" panose="020B0604030504040204" pitchFamily="34" charset="0"/>
              </a:rPr>
              <a:t> and choose Register.</a:t>
            </a:r>
          </a:p>
          <a:p>
            <a:pPr marL="461963" indent="-461963">
              <a:buFont typeface="Wingdings" panose="05000000000000000000"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marL="461963" lvl="0" indent="-461963" defTabSz="914400">
              <a:buFont typeface="Wingdings" panose="05000000000000000000" pitchFamily="2" charset="2"/>
              <a:buChar char="v"/>
              <a:defRPr/>
            </a:pPr>
            <a:r>
              <a:rPr lang="en-US" sz="2400" dirty="0">
                <a:latin typeface="Tahoma" panose="020B0604030504040204" pitchFamily="34" charset="0"/>
                <a:ea typeface="Tahoma" panose="020B0604030504040204" pitchFamily="34" charset="0"/>
                <a:cs typeface="Tahoma" panose="020B0604030504040204" pitchFamily="34" charset="0"/>
              </a:rPr>
              <a:t>For help information, please go to the </a:t>
            </a:r>
            <a:r>
              <a:rPr lang="en-US" sz="2400" dirty="0">
                <a:latin typeface="Tahoma" panose="020B0604030504040204" pitchFamily="34" charset="0"/>
                <a:ea typeface="Tahoma" panose="020B0604030504040204" pitchFamily="34" charset="0"/>
                <a:cs typeface="Tahoma" panose="020B0604030504040204" pitchFamily="34" charset="0"/>
                <a:hlinkClick r:id="rId3"/>
              </a:rPr>
              <a:t>Employer W-2 Filing Instructions &amp; Information (ssa.gov)</a:t>
            </a:r>
            <a:r>
              <a:rPr lang="en-US" sz="2400" dirty="0">
                <a:latin typeface="Tahoma" panose="020B0604030504040204" pitchFamily="34" charset="0"/>
                <a:ea typeface="Tahoma" panose="020B0604030504040204" pitchFamily="34" charset="0"/>
                <a:cs typeface="Tahoma" panose="020B0604030504040204" pitchFamily="34" charset="0"/>
              </a:rPr>
              <a:t>.</a:t>
            </a:r>
          </a:p>
          <a:p>
            <a:pPr marL="461963" lvl="0" indent="-461963" defTabSz="914400">
              <a:buFont typeface="Wingdings" panose="05000000000000000000" pitchFamily="2" charset="2"/>
              <a:buChar char="v"/>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461963" indent="-461963">
              <a:buFont typeface="Wingdings" panose="05000000000000000000" pitchFamily="2" charset="2"/>
              <a:buChar char="v"/>
            </a:pPr>
            <a:r>
              <a:rPr lang="en-US" sz="2400" dirty="0">
                <a:latin typeface="Tahoma" panose="020B0604030504040204" pitchFamily="34" charset="0"/>
                <a:ea typeface="Tahoma" panose="020B0604030504040204" pitchFamily="34" charset="0"/>
                <a:cs typeface="Tahoma" panose="020B0604030504040204" pitchFamily="34" charset="0"/>
              </a:rPr>
              <a:t>The following pages show a </a:t>
            </a:r>
            <a:r>
              <a:rPr lang="en-US" sz="2400" dirty="0" err="1">
                <a:latin typeface="Tahoma" panose="020B0604030504040204" pitchFamily="34" charset="0"/>
                <a:ea typeface="Tahoma" panose="020B0604030504040204" pitchFamily="34" charset="0"/>
                <a:cs typeface="Tahoma" panose="020B0604030504040204" pitchFamily="34" charset="0"/>
              </a:rPr>
              <a:t>s.tep</a:t>
            </a:r>
            <a:r>
              <a:rPr lang="en-US" sz="2400" dirty="0">
                <a:latin typeface="Tahoma" panose="020B0604030504040204" pitchFamily="34" charset="0"/>
                <a:ea typeface="Tahoma" panose="020B0604030504040204" pitchFamily="34" charset="0"/>
                <a:cs typeface="Tahoma" panose="020B0604030504040204" pitchFamily="34" charset="0"/>
              </a:rPr>
              <a:t>-by-step process, starting with logging into Business Services Online (BSO).</a:t>
            </a:r>
          </a:p>
          <a:p>
            <a:r>
              <a:rPr lang="en-US" dirty="0"/>
              <a:t> </a:t>
            </a:r>
          </a:p>
        </p:txBody>
      </p:sp>
      <p:sp>
        <p:nvSpPr>
          <p:cNvPr id="2" name="Slide Number Placeholder 1"/>
          <p:cNvSpPr>
            <a:spLocks noGrp="1"/>
          </p:cNvSpPr>
          <p:nvPr>
            <p:ph type="sldNum" sz="quarter" idx="12"/>
          </p:nvPr>
        </p:nvSpPr>
        <p:spPr/>
        <p:txBody>
          <a:bodyPr/>
          <a:lstStyle/>
          <a:p>
            <a:fld id="{F9A49A78-F85A-4E35-8045-4D1BFA24E7CA}" type="slidenum">
              <a:rPr lang="en-US" smtClean="0"/>
              <a:t>5</a:t>
            </a:fld>
            <a:endParaRPr lang="en-US" dirty="0"/>
          </a:p>
        </p:txBody>
      </p:sp>
    </p:spTree>
    <p:extLst>
      <p:ext uri="{BB962C8B-B14F-4D97-AF65-F5344CB8AC3E}">
        <p14:creationId xmlns:p14="http://schemas.microsoft.com/office/powerpoint/2010/main" val="426998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Step 1"/>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1:</a:t>
            </a:r>
          </a:p>
        </p:txBody>
      </p:sp>
      <p:sp>
        <p:nvSpPr>
          <p:cNvPr id="6" name="Title 5"/>
          <p:cNvSpPr>
            <a:spLocks noGrp="1"/>
          </p:cNvSpPr>
          <p:nvPr>
            <p:ph type="title" idx="4294967295"/>
          </p:nvPr>
        </p:nvSpPr>
        <p:spPr>
          <a:xfrm>
            <a:off x="1476164" y="241545"/>
            <a:ext cx="10112375" cy="754062"/>
          </a:xfrm>
        </p:spPr>
        <p:txBody>
          <a:bodyPr>
            <a:norm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Start at Business Services Online (BSO) Welcome</a:t>
            </a:r>
          </a:p>
        </p:txBody>
      </p:sp>
      <p:sp>
        <p:nvSpPr>
          <p:cNvPr id="3" name="Slide Number Placeholder 2"/>
          <p:cNvSpPr>
            <a:spLocks noGrp="1"/>
          </p:cNvSpPr>
          <p:nvPr>
            <p:ph type="sldNum" sz="quarter" idx="12"/>
          </p:nvPr>
        </p:nvSpPr>
        <p:spPr/>
        <p:txBody>
          <a:bodyPr/>
          <a:lstStyle/>
          <a:p>
            <a:fld id="{F9A49A78-F85A-4E35-8045-4D1BFA24E7CA}" type="slidenum">
              <a:rPr lang="en-US" smtClean="0"/>
              <a:t>6</a:t>
            </a:fld>
            <a:endParaRPr lang="en-US" dirty="0"/>
          </a:p>
        </p:txBody>
      </p:sp>
      <p:pic>
        <p:nvPicPr>
          <p:cNvPr id="11" name="Picture 10" descr="Screen shot of BSO welcome page. The login, register, and complete phone registration buttons are highlighted.">
            <a:extLst>
              <a:ext uri="{FF2B5EF4-FFF2-40B4-BE49-F238E27FC236}">
                <a16:creationId xmlns:a16="http://schemas.microsoft.com/office/drawing/2014/main" id="{A7809788-20A7-4EE5-B8E4-AB9A9DA19C6C}"/>
              </a:ext>
            </a:extLst>
          </p:cNvPr>
          <p:cNvPicPr>
            <a:picLocks noChangeAspect="1"/>
          </p:cNvPicPr>
          <p:nvPr/>
        </p:nvPicPr>
        <p:blipFill>
          <a:blip r:embed="rId3"/>
          <a:stretch>
            <a:fillRect/>
          </a:stretch>
        </p:blipFill>
        <p:spPr>
          <a:xfrm>
            <a:off x="2354256" y="1138991"/>
            <a:ext cx="7483488" cy="4580017"/>
          </a:xfrm>
          <a:prstGeom prst="rect">
            <a:avLst/>
          </a:prstGeom>
          <a:ln>
            <a:solidFill>
              <a:schemeClr val="accent1"/>
            </a:solidFill>
          </a:ln>
        </p:spPr>
      </p:pic>
    </p:spTree>
    <p:extLst>
      <p:ext uri="{BB962C8B-B14F-4D97-AF65-F5344CB8AC3E}">
        <p14:creationId xmlns:p14="http://schemas.microsoft.com/office/powerpoint/2010/main" val="199191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Step 2:"/>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2:</a:t>
            </a:r>
          </a:p>
        </p:txBody>
      </p:sp>
      <p:sp>
        <p:nvSpPr>
          <p:cNvPr id="6" name="Title 5"/>
          <p:cNvSpPr>
            <a:spLocks noGrp="1"/>
          </p:cNvSpPr>
          <p:nvPr>
            <p:ph type="title" idx="4294967295"/>
          </p:nvPr>
        </p:nvSpPr>
        <p:spPr>
          <a:xfrm>
            <a:off x="1544638" y="293245"/>
            <a:ext cx="9809162" cy="754062"/>
          </a:xfrm>
        </p:spPr>
        <p:txBody>
          <a:bodyPr>
            <a:norm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Log into Business Services Online (BSO)</a:t>
            </a:r>
          </a:p>
        </p:txBody>
      </p:sp>
      <p:sp>
        <p:nvSpPr>
          <p:cNvPr id="3" name="Slide Number Placeholder 2"/>
          <p:cNvSpPr>
            <a:spLocks noGrp="1"/>
          </p:cNvSpPr>
          <p:nvPr>
            <p:ph type="sldNum" sz="quarter" idx="12"/>
          </p:nvPr>
        </p:nvSpPr>
        <p:spPr/>
        <p:txBody>
          <a:bodyPr/>
          <a:lstStyle/>
          <a:p>
            <a:fld id="{F9A49A78-F85A-4E35-8045-4D1BFA24E7CA}" type="slidenum">
              <a:rPr lang="en-US" smtClean="0"/>
              <a:t>7</a:t>
            </a:fld>
            <a:endParaRPr lang="en-US" dirty="0"/>
          </a:p>
        </p:txBody>
      </p:sp>
      <p:pic>
        <p:nvPicPr>
          <p:cNvPr id="20" name="Picture 19" descr="Screen shot of the Log In to Online Services page. The login fields for existing users and link to create an account are highlighted.">
            <a:extLst>
              <a:ext uri="{FF2B5EF4-FFF2-40B4-BE49-F238E27FC236}">
                <a16:creationId xmlns:a16="http://schemas.microsoft.com/office/drawing/2014/main" id="{8F36F7AC-A67C-42B0-916B-F4F0D473ED11}"/>
              </a:ext>
            </a:extLst>
          </p:cNvPr>
          <p:cNvPicPr>
            <a:picLocks noChangeAspect="1"/>
          </p:cNvPicPr>
          <p:nvPr/>
        </p:nvPicPr>
        <p:blipFill>
          <a:blip r:embed="rId3"/>
          <a:stretch>
            <a:fillRect/>
          </a:stretch>
        </p:blipFill>
        <p:spPr>
          <a:xfrm>
            <a:off x="1416914" y="994199"/>
            <a:ext cx="9358171" cy="4869602"/>
          </a:xfrm>
          <a:prstGeom prst="rect">
            <a:avLst/>
          </a:prstGeom>
        </p:spPr>
      </p:pic>
    </p:spTree>
    <p:extLst>
      <p:ext uri="{BB962C8B-B14F-4D97-AF65-F5344CB8AC3E}">
        <p14:creationId xmlns:p14="http://schemas.microsoft.com/office/powerpoint/2010/main" val="27725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Step 3:"/>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3:</a:t>
            </a:r>
          </a:p>
        </p:txBody>
      </p:sp>
      <p:sp>
        <p:nvSpPr>
          <p:cNvPr id="4" name="Title 3"/>
          <p:cNvSpPr>
            <a:spLocks noGrp="1"/>
          </p:cNvSpPr>
          <p:nvPr>
            <p:ph type="title"/>
          </p:nvPr>
        </p:nvSpPr>
        <p:spPr>
          <a:xfrm>
            <a:off x="1632857" y="283779"/>
            <a:ext cx="9045653" cy="644574"/>
          </a:xfrm>
        </p:spPr>
        <p:txBody>
          <a:bodyPr>
            <a:norm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Select Report Wages to Social Security</a:t>
            </a:r>
            <a:endParaRPr lang="en-US" sz="3600" dirty="0">
              <a:solidFill>
                <a:srgbClr val="0070C0"/>
              </a:solidFill>
            </a:endParaRPr>
          </a:p>
        </p:txBody>
      </p:sp>
      <p:sp>
        <p:nvSpPr>
          <p:cNvPr id="3" name="Slide Number Placeholder 2"/>
          <p:cNvSpPr>
            <a:spLocks noGrp="1"/>
          </p:cNvSpPr>
          <p:nvPr>
            <p:ph type="sldNum" sz="quarter" idx="12"/>
          </p:nvPr>
        </p:nvSpPr>
        <p:spPr/>
        <p:txBody>
          <a:bodyPr/>
          <a:lstStyle/>
          <a:p>
            <a:fld id="{F9A49A78-F85A-4E35-8045-4D1BFA24E7CA}" type="slidenum">
              <a:rPr lang="en-US" smtClean="0"/>
              <a:t>8</a:t>
            </a:fld>
            <a:endParaRPr lang="en-US" dirty="0"/>
          </a:p>
        </p:txBody>
      </p:sp>
      <p:pic>
        <p:nvPicPr>
          <p:cNvPr id="1026" name="Picture 2" descr="Screen shot of the BSO main menu. The &quot;Report Wages to Social Security link is highlighted.">
            <a:extLst>
              <a:ext uri="{FF2B5EF4-FFF2-40B4-BE49-F238E27FC236}">
                <a16:creationId xmlns:a16="http://schemas.microsoft.com/office/drawing/2014/main" id="{D6F7B509-983D-4267-ABF8-41BD28B5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63" y="1221205"/>
            <a:ext cx="10430860" cy="500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of the EWR Home page. The Upload Formatted Wage File tab is highlighted.">
            <a:extLst>
              <a:ext uri="{FF2B5EF4-FFF2-40B4-BE49-F238E27FC236}">
                <a16:creationId xmlns:a16="http://schemas.microsoft.com/office/drawing/2014/main" id="{A3F2814B-01BB-4555-ABDB-9617A375B55F}"/>
              </a:ext>
            </a:extLst>
          </p:cNvPr>
          <p:cNvPicPr>
            <a:picLocks noChangeAspect="1"/>
          </p:cNvPicPr>
          <p:nvPr/>
        </p:nvPicPr>
        <p:blipFill>
          <a:blip r:embed="rId3"/>
          <a:stretch>
            <a:fillRect/>
          </a:stretch>
        </p:blipFill>
        <p:spPr>
          <a:xfrm>
            <a:off x="1345323" y="843669"/>
            <a:ext cx="9200959" cy="4820524"/>
          </a:xfrm>
          <a:prstGeom prst="rect">
            <a:avLst/>
          </a:prstGeom>
        </p:spPr>
      </p:pic>
      <p:sp>
        <p:nvSpPr>
          <p:cNvPr id="9" name="TextBox 8" descr="Step 4:"/>
          <p:cNvSpPr txBox="1"/>
          <p:nvPr/>
        </p:nvSpPr>
        <p:spPr>
          <a:xfrm>
            <a:off x="115614" y="283779"/>
            <a:ext cx="830317" cy="830997"/>
          </a:xfrm>
          <a:prstGeom prst="rect">
            <a:avLst/>
          </a:prstGeom>
          <a:solidFill>
            <a:schemeClr val="accent4"/>
          </a:solidFill>
        </p:spPr>
        <p:txBody>
          <a:bodyPr wrap="square" rtlCol="0">
            <a:spAutoFit/>
          </a:bodyPr>
          <a:lstStyle/>
          <a:p>
            <a:pPr algn="ctr"/>
            <a:r>
              <a:rPr lang="en-US" sz="2400" dirty="0"/>
              <a:t>Step 4:</a:t>
            </a:r>
          </a:p>
        </p:txBody>
      </p:sp>
      <p:sp>
        <p:nvSpPr>
          <p:cNvPr id="6" name="Title 5"/>
          <p:cNvSpPr>
            <a:spLocks noGrp="1"/>
          </p:cNvSpPr>
          <p:nvPr>
            <p:ph type="title" idx="4294967295"/>
          </p:nvPr>
        </p:nvSpPr>
        <p:spPr>
          <a:xfrm>
            <a:off x="1345323" y="124001"/>
            <a:ext cx="10195035" cy="730250"/>
          </a:xfrm>
        </p:spPr>
        <p:txBody>
          <a:bodyPr>
            <a:noAutofit/>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Select Upload Formatted Wage File</a:t>
            </a: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Tab</a:t>
            </a:r>
          </a:p>
        </p:txBody>
      </p:sp>
      <p:sp>
        <p:nvSpPr>
          <p:cNvPr id="2" name="TextBox 1"/>
          <p:cNvSpPr txBox="1"/>
          <p:nvPr/>
        </p:nvSpPr>
        <p:spPr>
          <a:xfrm>
            <a:off x="153897" y="5747047"/>
            <a:ext cx="11785855" cy="830997"/>
          </a:xfrm>
          <a:prstGeom prst="rect">
            <a:avLst/>
          </a:prstGeom>
          <a:noFill/>
        </p:spPr>
        <p:txBody>
          <a:bodyPr wrap="square" rtlCol="0">
            <a:spAutoFit/>
          </a:bodyPr>
          <a:lstStyle/>
          <a:p>
            <a:r>
              <a:rPr lang="en-US" sz="1600" dirty="0"/>
              <a:t>Note: Forms W-2/W-3 Online allows you to key up to 50 W-2s directly into SSA’s wage processing system. </a:t>
            </a:r>
          </a:p>
          <a:p>
            <a:r>
              <a:rPr lang="en-US" sz="1600" dirty="0"/>
              <a:t>           Forms W-2c/W-3c Online allows you to key up to 25 W-2cs directly into SSA’s wage processing system.</a:t>
            </a:r>
          </a:p>
          <a:p>
            <a:pPr marL="630238" indent="-630238"/>
            <a:r>
              <a:rPr lang="en-US" sz="1600" dirty="0"/>
              <a:t>           AccuWage  Online is software that lets you check your EFW2 or EFW2C formatted file for most error conditions prior to uploading it.</a:t>
            </a:r>
          </a:p>
        </p:txBody>
      </p:sp>
      <p:sp>
        <p:nvSpPr>
          <p:cNvPr id="3" name="Slide Number Placeholder 2"/>
          <p:cNvSpPr>
            <a:spLocks noGrp="1"/>
          </p:cNvSpPr>
          <p:nvPr>
            <p:ph type="sldNum" sz="quarter" idx="12"/>
          </p:nvPr>
        </p:nvSpPr>
        <p:spPr/>
        <p:txBody>
          <a:bodyPr/>
          <a:lstStyle/>
          <a:p>
            <a:fld id="{F9A49A78-F85A-4E35-8045-4D1BFA24E7CA}" type="slidenum">
              <a:rPr lang="en-US" smtClean="0"/>
              <a:t>9</a:t>
            </a:fld>
            <a:endParaRPr lang="en-US" dirty="0"/>
          </a:p>
        </p:txBody>
      </p:sp>
    </p:spTree>
    <p:extLst>
      <p:ext uri="{BB962C8B-B14F-4D97-AF65-F5344CB8AC3E}">
        <p14:creationId xmlns:p14="http://schemas.microsoft.com/office/powerpoint/2010/main" val="946060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113179-BBC8-4380-A0FF-575DCBD164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A37F30-6CAE-4E8D-8E19-4926D1E05D9D}">
  <ds:schemaRefs>
    <ds:schemaRef ds:uri="http://schemas.microsoft.com/sharepoint/v3/contenttype/forms"/>
  </ds:schemaRefs>
</ds:datastoreItem>
</file>

<file path=customXml/itemProps3.xml><?xml version="1.0" encoding="utf-8"?>
<ds:datastoreItem xmlns:ds="http://schemas.openxmlformats.org/officeDocument/2006/customXml" ds:itemID="{1828679B-39F4-4B3E-93DF-092548648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11660</TotalTime>
  <Words>1900</Words>
  <Application>Microsoft Office PowerPoint</Application>
  <PresentationFormat>Widescreen</PresentationFormat>
  <Paragraphs>248</Paragraphs>
  <Slides>36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Tahoma</vt:lpstr>
      <vt:lpstr>Times New Roman</vt:lpstr>
      <vt:lpstr>Wingdings</vt:lpstr>
      <vt:lpstr>Office Theme</vt:lpstr>
      <vt:lpstr>What You Need to Know for 2023</vt:lpstr>
      <vt:lpstr>What You Need to Know for 2023</vt:lpstr>
      <vt:lpstr>New Security Feature for Filing Wage Reports</vt:lpstr>
      <vt:lpstr>Wage File Upload – Overview</vt:lpstr>
      <vt:lpstr>PowerPoint Presentation</vt:lpstr>
      <vt:lpstr>Start at Business Services Online (BSO) Welcome</vt:lpstr>
      <vt:lpstr>Log into Business Services Online (BSO)</vt:lpstr>
      <vt:lpstr>Select Report Wages to Social Security</vt:lpstr>
      <vt:lpstr>Select Upload Formatted Wage File Tab</vt:lpstr>
      <vt:lpstr>Select the Submit a Formatted Wage File link</vt:lpstr>
      <vt:lpstr>Select your file’s format (W-2 or W-2c) Or select “Response to a resubmission Notice” if you received a Resubmission Notice and are resubmitting a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your file is returned due to our back-end checks (1 of 2 pages)</vt:lpstr>
      <vt:lpstr>If your file is returned due to our back-end checks (2 of 2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 Wage Reporting Journey (EWRJ)</dc:title>
  <dc:creator>Potts, Heather</dc:creator>
  <cp:lastModifiedBy>Haynes, Karen A.</cp:lastModifiedBy>
  <cp:revision>245</cp:revision>
  <dcterms:created xsi:type="dcterms:W3CDTF">2019-08-22T14:01:28Z</dcterms:created>
  <dcterms:modified xsi:type="dcterms:W3CDTF">2022-12-01T20:15:52Z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647404322</vt:i4>
  </property>
  <property fmtid="{D5CDD505-2E9C-101B-9397-08002B2CF9AE}" pid="3" name="_NewReviewCycle">
    <vt:lpwstr/>
  </property>
  <property fmtid="{D5CDD505-2E9C-101B-9397-08002B2CF9AE}" pid="4" name="_EmailSubject">
    <vt:lpwstr>Expedite Tax Year 2022 Wage File Upload Tutorial document</vt:lpwstr>
  </property>
  <property fmtid="{D5CDD505-2E9C-101B-9397-08002B2CF9AE}" pid="5" name="_AuthorEmail">
    <vt:lpwstr>Camille.Dailey@ssa.gov</vt:lpwstr>
  </property>
  <property fmtid="{D5CDD505-2E9C-101B-9397-08002B2CF9AE}" pid="6" name="_AuthorEmailDisplayName">
    <vt:lpwstr>Dailey, Camille R.</vt:lpwstr>
  </property>
  <property fmtid="{D5CDD505-2E9C-101B-9397-08002B2CF9AE}" pid="7" name="_PreviousAdHocReviewCycleID">
    <vt:i4>109794550</vt:i4>
  </property>
</Properties>
</file>