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2" r:id="rId3"/>
    <p:sldId id="273" r:id="rId4"/>
    <p:sldId id="274" r:id="rId5"/>
    <p:sldId id="258" r:id="rId6"/>
    <p:sldId id="259" r:id="rId7"/>
    <p:sldId id="260" r:id="rId8"/>
    <p:sldId id="262" r:id="rId9"/>
    <p:sldId id="269" r:id="rId10"/>
    <p:sldId id="268" r:id="rId11"/>
    <p:sldId id="261" r:id="rId12"/>
    <p:sldId id="264" r:id="rId13"/>
    <p:sldId id="265" r:id="rId14"/>
    <p:sldId id="266" r:id="rId15"/>
    <p:sldId id="267" r:id="rId16"/>
    <p:sldId id="263"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0" y="-5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E57444-FDE2-4046-AF17-627F89E5C28B}" type="datetimeFigureOut">
              <a:rPr lang="en-US" smtClean="0"/>
              <a:t>2/20/2015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E90A23-237E-4DD2-9C94-853118DC2951}" type="slidenum">
              <a:rPr lang="en-US" smtClean="0"/>
              <a:t>‹#›</a:t>
            </a:fld>
            <a:endParaRPr lang="en-US" dirty="0"/>
          </a:p>
        </p:txBody>
      </p:sp>
    </p:spTree>
    <p:extLst>
      <p:ext uri="{BB962C8B-B14F-4D97-AF65-F5344CB8AC3E}">
        <p14:creationId xmlns:p14="http://schemas.microsoft.com/office/powerpoint/2010/main" val="122732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5</a:t>
            </a:fld>
            <a:endParaRPr lang="en-US" dirty="0"/>
          </a:p>
        </p:txBody>
      </p:sp>
    </p:spTree>
    <p:extLst>
      <p:ext uri="{BB962C8B-B14F-4D97-AF65-F5344CB8AC3E}">
        <p14:creationId xmlns:p14="http://schemas.microsoft.com/office/powerpoint/2010/main" val="2290258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14</a:t>
            </a:fld>
            <a:endParaRPr lang="en-US" dirty="0"/>
          </a:p>
        </p:txBody>
      </p:sp>
    </p:spTree>
    <p:extLst>
      <p:ext uri="{BB962C8B-B14F-4D97-AF65-F5344CB8AC3E}">
        <p14:creationId xmlns:p14="http://schemas.microsoft.com/office/powerpoint/2010/main" val="661198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of</a:t>
            </a:r>
            <a:r>
              <a:rPr lang="en-US" baseline="0" dirty="0" smtClean="0"/>
              <a:t> the CWIC’s potential to influence a beneficiary's choices and the EN’s potential to financially benefit from those choices, it is imperative that we avoid any appearance or occurrence of  undue influence. Therefore, the WIPA and the EN must be completely separate from one another</a:t>
            </a:r>
            <a:r>
              <a:rPr lang="en-US" baseline="0" smtClean="0"/>
              <a:t>.  We </a:t>
            </a:r>
            <a:r>
              <a:rPr lang="en-US" baseline="0" dirty="0" smtClean="0"/>
              <a:t>must ensure that our beneficiaries receive unbiased guidance in the journey toward their financial independence and </a:t>
            </a:r>
            <a:r>
              <a:rPr lang="en-US" baseline="0" smtClean="0"/>
              <a:t>employment goals.</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15</a:t>
            </a:fld>
            <a:endParaRPr lang="en-US" dirty="0"/>
          </a:p>
        </p:txBody>
      </p:sp>
    </p:spTree>
    <p:extLst>
      <p:ext uri="{BB962C8B-B14F-4D97-AF65-F5344CB8AC3E}">
        <p14:creationId xmlns:p14="http://schemas.microsoft.com/office/powerpoint/2010/main" val="1478902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16</a:t>
            </a:fld>
            <a:endParaRPr lang="en-US" dirty="0"/>
          </a:p>
        </p:txBody>
      </p:sp>
    </p:spTree>
    <p:extLst>
      <p:ext uri="{BB962C8B-B14F-4D97-AF65-F5344CB8AC3E}">
        <p14:creationId xmlns:p14="http://schemas.microsoft.com/office/powerpoint/2010/main" val="4240607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things have changed for this iteration of</a:t>
            </a:r>
            <a:r>
              <a:rPr lang="en-US" baseline="0" dirty="0" smtClean="0"/>
              <a:t> the WIPA program.  We will discuss them in turn.</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6</a:t>
            </a:fld>
            <a:endParaRPr lang="en-US" dirty="0"/>
          </a:p>
        </p:txBody>
      </p:sp>
    </p:spTree>
    <p:extLst>
      <p:ext uri="{BB962C8B-B14F-4D97-AF65-F5344CB8AC3E}">
        <p14:creationId xmlns:p14="http://schemas.microsoft.com/office/powerpoint/2010/main" val="2815709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face of static</a:t>
            </a:r>
            <a:r>
              <a:rPr lang="en-US" baseline="0" dirty="0" smtClean="0"/>
              <a:t> funding and the need to maximize resources</a:t>
            </a:r>
            <a:r>
              <a:rPr lang="en-US" dirty="0" smtClean="0"/>
              <a:t>,</a:t>
            </a:r>
            <a:r>
              <a:rPr lang="en-US" baseline="0" dirty="0" smtClean="0"/>
              <a:t> we encourage projects to provide services remotely via methods like phone, email, video conferencing and  to collaborate with other agencies to serve the beneficiaries in their service area. </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7</a:t>
            </a:fld>
            <a:endParaRPr lang="en-US" dirty="0"/>
          </a:p>
        </p:txBody>
      </p:sp>
    </p:spTree>
    <p:extLst>
      <p:ext uri="{BB962C8B-B14F-4D97-AF65-F5344CB8AC3E}">
        <p14:creationId xmlns:p14="http://schemas.microsoft.com/office/powerpoint/2010/main" val="2100329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asking projects to increase the</a:t>
            </a:r>
            <a:r>
              <a:rPr lang="en-US" baseline="0" dirty="0" smtClean="0"/>
              <a:t> percentage of WIPA intensive services they provide from 80 to 85 percent. We recognize that some beneficiaries will begin their journey receiving information and Referral or I &amp; R services but we expect the majority of beneficiaries to make the transition to receiving WIPA intensive services. We encourage projects to refer beneficiaries seeking I&amp;R only to the Help Line. We envision projects using the Help Line as the first point of contact for outreach events, publications and web sites.</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8</a:t>
            </a:fld>
            <a:endParaRPr lang="en-US" dirty="0"/>
          </a:p>
        </p:txBody>
      </p:sp>
    </p:spTree>
    <p:extLst>
      <p:ext uri="{BB962C8B-B14F-4D97-AF65-F5344CB8AC3E}">
        <p14:creationId xmlns:p14="http://schemas.microsoft.com/office/powerpoint/2010/main" val="2122297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CWICs are required to complete the process for initial</a:t>
            </a:r>
            <a:r>
              <a:rPr lang="en-US" baseline="0" dirty="0" smtClean="0"/>
              <a:t> certification by attending the CWIC initial training course offered through the training and technical assistance provider for the WIPA program and passing all tests. Following satisfactory completion of the initial certification course, a CWIC will earn provisional certification. A CWIC earns full certification by receiving satisfactory scores on 3 BS&amp;As written for actual beneficiaries. See pages 16-20 for more information about CWICs.</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9</a:t>
            </a:fld>
            <a:endParaRPr lang="en-US" dirty="0"/>
          </a:p>
        </p:txBody>
      </p:sp>
    </p:spTree>
    <p:extLst>
      <p:ext uri="{BB962C8B-B14F-4D97-AF65-F5344CB8AC3E}">
        <p14:creationId xmlns:p14="http://schemas.microsoft.com/office/powerpoint/2010/main" val="3609887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Now, a CWIC must complete a minimum of 18 continuing education credits per year to maintain their certification and ability to work as a CWIC.  This new requirement will help to ensure that CWICs are keeping their knowledge current and their skills sharp while providing services to our beneficiaries. </a:t>
            </a:r>
            <a:r>
              <a:rPr lang="en-US" dirty="0" smtClean="0"/>
              <a:t> </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10</a:t>
            </a:fld>
            <a:endParaRPr lang="en-US" dirty="0"/>
          </a:p>
        </p:txBody>
      </p:sp>
    </p:spTree>
    <p:extLst>
      <p:ext uri="{BB962C8B-B14F-4D97-AF65-F5344CB8AC3E}">
        <p14:creationId xmlns:p14="http://schemas.microsoft.com/office/powerpoint/2010/main" val="3646266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Help Line customer service representatives receive training and certification similar to the training  Community Work Incentives Coordinators (CWICs) receive, though with the emphasis more on determining appropriate referrals. Using the Help Line as the first point of contact will free WIPA projects to on more intensive services. </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11</a:t>
            </a:fld>
            <a:endParaRPr lang="en-US" dirty="0"/>
          </a:p>
        </p:txBody>
      </p:sp>
    </p:spTree>
    <p:extLst>
      <p:ext uri="{BB962C8B-B14F-4D97-AF65-F5344CB8AC3E}">
        <p14:creationId xmlns:p14="http://schemas.microsoft.com/office/powerpoint/2010/main" val="2366988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Projects</a:t>
            </a:r>
            <a:r>
              <a:rPr lang="en-US" baseline="0" dirty="0" smtClean="0"/>
              <a:t> will now be required to meet or exceed the benchmarks, unlike prior iterations. </a:t>
            </a:r>
            <a:endParaRPr lang="en-US" dirty="0"/>
          </a:p>
        </p:txBody>
      </p:sp>
      <p:sp>
        <p:nvSpPr>
          <p:cNvPr id="4" name="Slide Number Placeholder 3"/>
          <p:cNvSpPr>
            <a:spLocks noGrp="1"/>
          </p:cNvSpPr>
          <p:nvPr>
            <p:ph type="sldNum" sz="quarter" idx="10"/>
          </p:nvPr>
        </p:nvSpPr>
        <p:spPr/>
        <p:txBody>
          <a:bodyPr/>
          <a:lstStyle/>
          <a:p>
            <a:fld id="{5CE90A23-237E-4DD2-9C94-853118DC2951}" type="slidenum">
              <a:rPr lang="en-US" smtClean="0"/>
              <a:t>12</a:t>
            </a:fld>
            <a:endParaRPr lang="en-US" dirty="0"/>
          </a:p>
        </p:txBody>
      </p:sp>
    </p:spTree>
    <p:extLst>
      <p:ext uri="{BB962C8B-B14F-4D97-AF65-F5344CB8AC3E}">
        <p14:creationId xmlns:p14="http://schemas.microsoft.com/office/powerpoint/2010/main" val="2944830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provide guidance on how to gather the state specific information required to customize the software, as well as training</a:t>
            </a:r>
            <a:r>
              <a:rPr lang="en-US" baseline="0" dirty="0" smtClean="0"/>
              <a:t> on how to use the software through the training and technical assistance provider for the WIPA program</a:t>
            </a:r>
            <a:r>
              <a:rPr lang="en-US" dirty="0" smtClean="0"/>
              <a:t>.  This requirement will be phased in following selection of the training and technical provider. </a:t>
            </a:r>
          </a:p>
        </p:txBody>
      </p:sp>
      <p:sp>
        <p:nvSpPr>
          <p:cNvPr id="4" name="Slide Number Placeholder 3"/>
          <p:cNvSpPr>
            <a:spLocks noGrp="1"/>
          </p:cNvSpPr>
          <p:nvPr>
            <p:ph type="sldNum" sz="quarter" idx="10"/>
          </p:nvPr>
        </p:nvSpPr>
        <p:spPr/>
        <p:txBody>
          <a:bodyPr/>
          <a:lstStyle/>
          <a:p>
            <a:fld id="{5CE90A23-237E-4DD2-9C94-853118DC2951}" type="slidenum">
              <a:rPr lang="en-US" smtClean="0"/>
              <a:t>13</a:t>
            </a:fld>
            <a:endParaRPr lang="en-US" dirty="0"/>
          </a:p>
        </p:txBody>
      </p:sp>
    </p:spTree>
    <p:extLst>
      <p:ext uri="{BB962C8B-B14F-4D97-AF65-F5344CB8AC3E}">
        <p14:creationId xmlns:p14="http://schemas.microsoft.com/office/powerpoint/2010/main" val="1204603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1394100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977908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2768844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3063015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237997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3809683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672939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1703910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105575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4228864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8870B8-9135-45B2-AE57-35DD66CE173C}" type="datetimeFigureOut">
              <a:rPr lang="en-US" smtClean="0"/>
              <a:t>2/20/2015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21E6A-423F-45E8-8855-F8D540A13D19}" type="slidenum">
              <a:rPr lang="en-US" smtClean="0"/>
              <a:t>‹#›</a:t>
            </a:fld>
            <a:endParaRPr lang="en-US" dirty="0"/>
          </a:p>
        </p:txBody>
      </p:sp>
    </p:spTree>
    <p:extLst>
      <p:ext uri="{BB962C8B-B14F-4D97-AF65-F5344CB8AC3E}">
        <p14:creationId xmlns:p14="http://schemas.microsoft.com/office/powerpoint/2010/main" val="3554732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8870B8-9135-45B2-AE57-35DD66CE173C}" type="datetimeFigureOut">
              <a:rPr lang="en-US" smtClean="0"/>
              <a:t>2/20/2015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521E6A-423F-45E8-8855-F8D540A13D19}" type="slidenum">
              <a:rPr lang="en-US" smtClean="0"/>
              <a:t>‹#›</a:t>
            </a:fld>
            <a:endParaRPr lang="en-US" dirty="0"/>
          </a:p>
        </p:txBody>
      </p:sp>
    </p:spTree>
    <p:extLst>
      <p:ext uri="{BB962C8B-B14F-4D97-AF65-F5344CB8AC3E}">
        <p14:creationId xmlns:p14="http://schemas.microsoft.com/office/powerpoint/2010/main" val="3455303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ecfr.gov/cgi-bin/text-idx?tpl=/ecfrbrowse/Title02/2cfr200_main_02.tp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support@grants.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Work </a:t>
            </a:r>
            <a:r>
              <a:rPr lang="en-US" dirty="0"/>
              <a:t>Incentives Planning and Assistance Program (WIPA) </a:t>
            </a:r>
            <a:r>
              <a:rPr lang="en-US" dirty="0" smtClean="0"/>
              <a:t/>
            </a:r>
            <a:br>
              <a:rPr lang="en-US" dirty="0" smtClean="0"/>
            </a:br>
            <a:r>
              <a:rPr lang="en-US" dirty="0"/>
              <a:t/>
            </a:r>
            <a:br>
              <a:rPr lang="en-US" dirty="0"/>
            </a:br>
            <a:r>
              <a:rPr lang="en-US" b="1" dirty="0"/>
              <a:t>Funding Opportunity Number: </a:t>
            </a:r>
            <a:r>
              <a:rPr lang="en-US" dirty="0"/>
              <a:t>WIPA-WIP-15-001 </a:t>
            </a:r>
            <a:br>
              <a:rPr lang="en-US" dirty="0"/>
            </a:br>
            <a:r>
              <a:rPr lang="en-US" dirty="0"/>
              <a:t> </a:t>
            </a:r>
            <a:br>
              <a:rPr lang="en-US" dirty="0"/>
            </a:br>
            <a:endParaRPr lang="en-US" dirty="0"/>
          </a:p>
        </p:txBody>
      </p:sp>
      <p:sp>
        <p:nvSpPr>
          <p:cNvPr id="3" name="Subtitle 2"/>
          <p:cNvSpPr>
            <a:spLocks noGrp="1"/>
          </p:cNvSpPr>
          <p:nvPr>
            <p:ph type="subTitle" idx="1"/>
          </p:nvPr>
        </p:nvSpPr>
        <p:spPr/>
        <p:txBody>
          <a:bodyPr/>
          <a:lstStyle/>
          <a:p>
            <a:r>
              <a:rPr lang="en-US" smtClean="0"/>
              <a:t>WIPA RE COMPETE</a:t>
            </a:r>
          </a:p>
          <a:p>
            <a:endParaRPr lang="en-US" dirty="0"/>
          </a:p>
        </p:txBody>
      </p:sp>
    </p:spTree>
    <p:extLst>
      <p:ext uri="{BB962C8B-B14F-4D97-AF65-F5344CB8AC3E}">
        <p14:creationId xmlns:p14="http://schemas.microsoft.com/office/powerpoint/2010/main" val="372209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CWIC - Continuing Education (p. 17)</a:t>
            </a:r>
            <a:endParaRPr lang="en-US" dirty="0"/>
          </a:p>
        </p:txBody>
      </p:sp>
      <p:sp>
        <p:nvSpPr>
          <p:cNvPr id="3" name="Content Placeholder 2"/>
          <p:cNvSpPr>
            <a:spLocks noGrp="1"/>
          </p:cNvSpPr>
          <p:nvPr>
            <p:ph idx="1"/>
          </p:nvPr>
        </p:nvSpPr>
        <p:spPr/>
        <p:txBody>
          <a:bodyPr/>
          <a:lstStyle/>
          <a:p>
            <a:r>
              <a:rPr lang="en-US" dirty="0" smtClean="0"/>
              <a:t>After earning full certification, CWICs must earn </a:t>
            </a:r>
            <a:r>
              <a:rPr lang="en-US" dirty="0"/>
              <a:t>at least </a:t>
            </a:r>
            <a:r>
              <a:rPr lang="en-US" dirty="0" smtClean="0"/>
              <a:t>eighteen (18) </a:t>
            </a:r>
            <a:r>
              <a:rPr lang="en-US" dirty="0"/>
              <a:t>continuing education credits </a:t>
            </a:r>
            <a:r>
              <a:rPr lang="en-US" dirty="0" smtClean="0"/>
              <a:t>annually </a:t>
            </a:r>
            <a:r>
              <a:rPr lang="en-US" dirty="0"/>
              <a:t>in order to retain their certification and authority to work with </a:t>
            </a:r>
            <a:r>
              <a:rPr lang="en-US" dirty="0" smtClean="0"/>
              <a:t>beneficiaries. </a:t>
            </a:r>
            <a:endParaRPr lang="en-US" dirty="0"/>
          </a:p>
        </p:txBody>
      </p:sp>
    </p:spTree>
    <p:extLst>
      <p:ext uri="{BB962C8B-B14F-4D97-AF65-F5344CB8AC3E}">
        <p14:creationId xmlns:p14="http://schemas.microsoft.com/office/powerpoint/2010/main" val="3529101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Line (p. 21)</a:t>
            </a:r>
            <a:endParaRPr lang="en-US" dirty="0"/>
          </a:p>
        </p:txBody>
      </p:sp>
      <p:sp>
        <p:nvSpPr>
          <p:cNvPr id="3" name="Content Placeholder 2"/>
          <p:cNvSpPr>
            <a:spLocks noGrp="1"/>
          </p:cNvSpPr>
          <p:nvPr>
            <p:ph idx="1"/>
          </p:nvPr>
        </p:nvSpPr>
        <p:spPr/>
        <p:txBody>
          <a:bodyPr>
            <a:normAutofit fontScale="92500"/>
          </a:bodyPr>
          <a:lstStyle/>
          <a:p>
            <a:r>
              <a:rPr lang="en-US" dirty="0"/>
              <a:t>The Help Line is a national, toll-free call center </a:t>
            </a:r>
            <a:r>
              <a:rPr lang="en-US" dirty="0" smtClean="0"/>
              <a:t>for </a:t>
            </a:r>
            <a:r>
              <a:rPr lang="en-US" dirty="0"/>
              <a:t>beneficiaries seeking return-to-work related information, support, and services. </a:t>
            </a:r>
            <a:endParaRPr lang="en-US" dirty="0" smtClean="0"/>
          </a:p>
          <a:p>
            <a:r>
              <a:rPr lang="en-US" dirty="0" smtClean="0"/>
              <a:t>We strongly encourage WIPAs to direct </a:t>
            </a:r>
            <a:r>
              <a:rPr lang="en-US" dirty="0"/>
              <a:t>or “push” beneficiaries that appear to be earlier in the employment decision process to certified Help Line representatives for I&amp;R services, so that WIPA staff can focus on intensive benefits planning for targeted </a:t>
            </a:r>
            <a:r>
              <a:rPr lang="en-US" dirty="0" smtClean="0"/>
              <a:t>beneficiaries. </a:t>
            </a:r>
            <a:endParaRPr lang="en-US" dirty="0"/>
          </a:p>
        </p:txBody>
      </p:sp>
    </p:spTree>
    <p:extLst>
      <p:ext uri="{BB962C8B-B14F-4D97-AF65-F5344CB8AC3E}">
        <p14:creationId xmlns:p14="http://schemas.microsoft.com/office/powerpoint/2010/main" val="539829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Benchmarks (p.14 and Appendix D)</a:t>
            </a:r>
            <a:endParaRPr lang="en-US" dirty="0"/>
          </a:p>
        </p:txBody>
      </p:sp>
      <p:sp>
        <p:nvSpPr>
          <p:cNvPr id="3" name="Content Placeholder 2"/>
          <p:cNvSpPr>
            <a:spLocks noGrp="1"/>
          </p:cNvSpPr>
          <p:nvPr>
            <p:ph idx="1"/>
          </p:nvPr>
        </p:nvSpPr>
        <p:spPr/>
        <p:txBody>
          <a:bodyPr/>
          <a:lstStyle/>
          <a:p>
            <a:endParaRPr lang="en-US" dirty="0"/>
          </a:p>
          <a:p>
            <a:r>
              <a:rPr lang="en-US" dirty="0"/>
              <a:t>Each WIPA awardee must </a:t>
            </a:r>
            <a:r>
              <a:rPr lang="en-US" dirty="0" smtClean="0"/>
              <a:t>make every effort to </a:t>
            </a:r>
            <a:r>
              <a:rPr lang="en-US" dirty="0"/>
              <a:t>meet or exceed the performance Benchmarks that we will provide. </a:t>
            </a:r>
          </a:p>
          <a:p>
            <a:r>
              <a:rPr lang="en-US" dirty="0" smtClean="0"/>
              <a:t>We may modify the Benchmarks and will provide information, guidance and training on Benchmarks throughout the life of the award.</a:t>
            </a:r>
            <a:endParaRPr lang="en-US" dirty="0"/>
          </a:p>
        </p:txBody>
      </p:sp>
    </p:spTree>
    <p:extLst>
      <p:ext uri="{BB962C8B-B14F-4D97-AF65-F5344CB8AC3E}">
        <p14:creationId xmlns:p14="http://schemas.microsoft.com/office/powerpoint/2010/main" val="146410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 Writing Software (p.14)</a:t>
            </a:r>
            <a:endParaRPr lang="en-US" dirty="0"/>
          </a:p>
        </p:txBody>
      </p:sp>
      <p:sp>
        <p:nvSpPr>
          <p:cNvPr id="3" name="Content Placeholder 2"/>
          <p:cNvSpPr>
            <a:spLocks noGrp="1"/>
          </p:cNvSpPr>
          <p:nvPr>
            <p:ph idx="1"/>
          </p:nvPr>
        </p:nvSpPr>
        <p:spPr/>
        <p:txBody>
          <a:bodyPr/>
          <a:lstStyle/>
          <a:p>
            <a:r>
              <a:rPr lang="en-US" dirty="0" smtClean="0"/>
              <a:t>WIPA projects are required to use a Social Security- furnished benefit summary and analysis (BS&amp;A) preparation software, in addition to the Social Security furnished laptops.</a:t>
            </a:r>
            <a:endParaRPr lang="en-US" dirty="0"/>
          </a:p>
        </p:txBody>
      </p:sp>
    </p:spTree>
    <p:extLst>
      <p:ext uri="{BB962C8B-B14F-4D97-AF65-F5344CB8AC3E}">
        <p14:creationId xmlns:p14="http://schemas.microsoft.com/office/powerpoint/2010/main" val="1804945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Firewall Requirements (pp. 13-14)</a:t>
            </a:r>
            <a:endParaRPr lang="en-US" dirty="0"/>
          </a:p>
        </p:txBody>
      </p:sp>
      <p:sp>
        <p:nvSpPr>
          <p:cNvPr id="3" name="Content Placeholder 2"/>
          <p:cNvSpPr>
            <a:spLocks noGrp="1"/>
          </p:cNvSpPr>
          <p:nvPr>
            <p:ph idx="1"/>
          </p:nvPr>
        </p:nvSpPr>
        <p:spPr/>
        <p:txBody>
          <a:bodyPr/>
          <a:lstStyle/>
          <a:p>
            <a:r>
              <a:rPr lang="en-US" dirty="0" smtClean="0"/>
              <a:t>Organizations may continue to operate a WIPA and an employment network (EN).  Protection and Advocacy agencies (P&amp;A) may continue to operate a P&amp;A and a WIPA.</a:t>
            </a:r>
          </a:p>
          <a:p>
            <a:r>
              <a:rPr lang="en-US" dirty="0" smtClean="0"/>
              <a:t>We continue to  require a firewall between the EN and the WIPA and the WIPA and the P&amp;A.</a:t>
            </a:r>
            <a:endParaRPr lang="en-US" dirty="0"/>
          </a:p>
        </p:txBody>
      </p:sp>
    </p:spTree>
    <p:extLst>
      <p:ext uri="{BB962C8B-B14F-4D97-AF65-F5344CB8AC3E}">
        <p14:creationId xmlns:p14="http://schemas.microsoft.com/office/powerpoint/2010/main" val="343031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Firewall Requirements (pp. 13-14 of the RFA</a:t>
            </a:r>
            <a:r>
              <a:rPr lang="en-US" dirty="0" smtClean="0"/>
              <a:t>) (continued)</a:t>
            </a:r>
            <a:endParaRPr lang="en-US" dirty="0"/>
          </a:p>
        </p:txBody>
      </p:sp>
      <p:sp>
        <p:nvSpPr>
          <p:cNvPr id="3" name="Content Placeholder 2"/>
          <p:cNvSpPr>
            <a:spLocks noGrp="1"/>
          </p:cNvSpPr>
          <p:nvPr>
            <p:ph idx="1"/>
          </p:nvPr>
        </p:nvSpPr>
        <p:spPr/>
        <p:txBody>
          <a:bodyPr/>
          <a:lstStyle/>
          <a:p>
            <a:r>
              <a:rPr lang="en-US" dirty="0"/>
              <a:t>Unlike prior iterations of the WIPA program, </a:t>
            </a:r>
            <a:r>
              <a:rPr lang="en-US" b="1" dirty="0"/>
              <a:t>we will not consider any exceptions </a:t>
            </a:r>
            <a:r>
              <a:rPr lang="en-US" dirty="0"/>
              <a:t>to the firewall requirement between a WIPA and an EN. The WIPA must qualify as a stand-alone and autonomous program. </a:t>
            </a:r>
            <a:r>
              <a:rPr lang="en-US" dirty="0" smtClean="0"/>
              <a:t> They may not share direct service staff.</a:t>
            </a:r>
            <a:endParaRPr lang="en-US" dirty="0"/>
          </a:p>
        </p:txBody>
      </p:sp>
    </p:spTree>
    <p:extLst>
      <p:ext uri="{BB962C8B-B14F-4D97-AF65-F5344CB8AC3E}">
        <p14:creationId xmlns:p14="http://schemas.microsoft.com/office/powerpoint/2010/main" val="171099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a:t>
            </a:r>
            <a:endParaRPr lang="en-US" dirty="0"/>
          </a:p>
        </p:txBody>
      </p:sp>
      <p:sp>
        <p:nvSpPr>
          <p:cNvPr id="3" name="Content Placeholder 2"/>
          <p:cNvSpPr>
            <a:spLocks noGrp="1"/>
          </p:cNvSpPr>
          <p:nvPr>
            <p:ph idx="1"/>
          </p:nvPr>
        </p:nvSpPr>
        <p:spPr/>
        <p:txBody>
          <a:bodyPr/>
          <a:lstStyle/>
          <a:p>
            <a:r>
              <a:rPr lang="en-US" dirty="0" smtClean="0"/>
              <a:t>WIPA projects must engage in outreach.</a:t>
            </a:r>
          </a:p>
          <a:p>
            <a:pPr lvl="1"/>
            <a:r>
              <a:rPr lang="en-US" dirty="0" smtClean="0"/>
              <a:t>During year one of the project, </a:t>
            </a:r>
            <a:r>
              <a:rPr lang="en-US" dirty="0"/>
              <a:t>WIPA projects will expend no more than </a:t>
            </a:r>
            <a:r>
              <a:rPr lang="en-US" dirty="0" smtClean="0"/>
              <a:t>fifteen (15) </a:t>
            </a:r>
            <a:r>
              <a:rPr lang="en-US" dirty="0"/>
              <a:t>percent of their total funding or work effort on </a:t>
            </a:r>
            <a:r>
              <a:rPr lang="en-US" dirty="0" smtClean="0"/>
              <a:t>outreach</a:t>
            </a:r>
          </a:p>
          <a:p>
            <a:pPr lvl="1"/>
            <a:r>
              <a:rPr lang="en-US" dirty="0"/>
              <a:t> </a:t>
            </a:r>
            <a:r>
              <a:rPr lang="en-US" dirty="0" smtClean="0"/>
              <a:t>Outreach will be limited to ten (10) percent of their total funding or work effort in subsequent years.</a:t>
            </a:r>
            <a:endParaRPr lang="en-US" dirty="0"/>
          </a:p>
        </p:txBody>
      </p:sp>
    </p:spTree>
    <p:extLst>
      <p:ext uri="{BB962C8B-B14F-4D97-AF65-F5344CB8AC3E}">
        <p14:creationId xmlns:p14="http://schemas.microsoft.com/office/powerpoint/2010/main" val="2977482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Distribution</a:t>
            </a:r>
          </a:p>
        </p:txBody>
      </p:sp>
      <p:sp>
        <p:nvSpPr>
          <p:cNvPr id="3" name="Content Placeholder 2"/>
          <p:cNvSpPr>
            <a:spLocks noGrp="1"/>
          </p:cNvSpPr>
          <p:nvPr>
            <p:ph idx="1"/>
          </p:nvPr>
        </p:nvSpPr>
        <p:spPr/>
        <p:txBody>
          <a:bodyPr>
            <a:normAutofit fontScale="92500" lnSpcReduction="10000"/>
          </a:bodyPr>
          <a:lstStyle/>
          <a:p>
            <a:r>
              <a:rPr lang="en-US" dirty="0"/>
              <a:t>We are required by the Ticket to Work and Work Incentives Improvement Act to distribute funding based on population.  The law also limits the maximum amount each awardee may receive to $300,000.00, and restricts the overall budget we may spend on WIPA nationwide.</a:t>
            </a:r>
          </a:p>
          <a:p>
            <a:r>
              <a:rPr lang="en-US" dirty="0"/>
              <a:t>The last competition for WIPA funding occurred in 2006. The population of individuals with disabilities shifted in the intervening years, requiring a recalculation of funding.</a:t>
            </a:r>
          </a:p>
        </p:txBody>
      </p:sp>
    </p:spTree>
    <p:extLst>
      <p:ext uri="{BB962C8B-B14F-4D97-AF65-F5344CB8AC3E}">
        <p14:creationId xmlns:p14="http://schemas.microsoft.com/office/powerpoint/2010/main" val="2901468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Distribution (continued) </a:t>
            </a:r>
          </a:p>
        </p:txBody>
      </p:sp>
      <p:sp>
        <p:nvSpPr>
          <p:cNvPr id="3" name="Content Placeholder 2"/>
          <p:cNvSpPr>
            <a:spLocks noGrp="1"/>
          </p:cNvSpPr>
          <p:nvPr>
            <p:ph idx="1"/>
          </p:nvPr>
        </p:nvSpPr>
        <p:spPr/>
        <p:txBody>
          <a:bodyPr/>
          <a:lstStyle/>
          <a:p>
            <a:r>
              <a:rPr lang="en-US" dirty="0"/>
              <a:t>We used current disability population figures to establish a funding level for each state. Where that level exceeded the maximum, we divided service areas as evenly as possible by population, metropolitan areas, and funding amount. Applicants may find the results in Appendix A of the application package.  </a:t>
            </a:r>
          </a:p>
          <a:p>
            <a:endParaRPr lang="en-US"/>
          </a:p>
          <a:p>
            <a:endParaRPr lang="en-US"/>
          </a:p>
        </p:txBody>
      </p:sp>
    </p:spTree>
    <p:extLst>
      <p:ext uri="{BB962C8B-B14F-4D97-AF65-F5344CB8AC3E}">
        <p14:creationId xmlns:p14="http://schemas.microsoft.com/office/powerpoint/2010/main" val="269975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Application Submission Reminders </a:t>
            </a:r>
            <a:br>
              <a:rPr lang="en-US" dirty="0"/>
            </a:br>
            <a:endParaRPr lang="en-US" dirty="0"/>
          </a:p>
        </p:txBody>
      </p:sp>
      <p:sp>
        <p:nvSpPr>
          <p:cNvPr id="3" name="Content Placeholder 2"/>
          <p:cNvSpPr>
            <a:spLocks noGrp="1"/>
          </p:cNvSpPr>
          <p:nvPr>
            <p:ph idx="1"/>
          </p:nvPr>
        </p:nvSpPr>
        <p:spPr/>
        <p:txBody>
          <a:bodyPr>
            <a:noAutofit/>
          </a:bodyPr>
          <a:lstStyle/>
          <a:p>
            <a:pPr lvl="0"/>
            <a:r>
              <a:rPr lang="en-US" sz="2800" dirty="0"/>
              <a:t>Application due date – March 30, </a:t>
            </a:r>
            <a:r>
              <a:rPr lang="en-US" sz="2800" dirty="0" smtClean="0"/>
              <a:t>2015</a:t>
            </a:r>
          </a:p>
          <a:p>
            <a:pPr marL="0" lvl="0" indent="0">
              <a:buNone/>
            </a:pPr>
            <a:endParaRPr lang="en-US" sz="2800" dirty="0"/>
          </a:p>
          <a:p>
            <a:r>
              <a:rPr lang="en-US" sz="2800" dirty="0"/>
              <a:t> </a:t>
            </a:r>
            <a:r>
              <a:rPr lang="en-US" sz="2800" dirty="0" smtClean="0"/>
              <a:t>Application </a:t>
            </a:r>
            <a:r>
              <a:rPr lang="en-US" sz="2800" dirty="0"/>
              <a:t>questions due- March 23, </a:t>
            </a:r>
            <a:r>
              <a:rPr lang="en-US" sz="2800" dirty="0" smtClean="0"/>
              <a:t>2015</a:t>
            </a:r>
          </a:p>
          <a:p>
            <a:pPr marL="0" indent="0">
              <a:buNone/>
            </a:pPr>
            <a:endParaRPr lang="en-US" sz="2800" dirty="0"/>
          </a:p>
          <a:p>
            <a:r>
              <a:rPr lang="en-US" sz="2800" dirty="0"/>
              <a:t> </a:t>
            </a:r>
            <a:r>
              <a:rPr lang="en-US" sz="2800" dirty="0" smtClean="0"/>
              <a:t>Risk </a:t>
            </a:r>
            <a:r>
              <a:rPr lang="en-US" sz="2800" dirty="0"/>
              <a:t>Assessment must accompany application </a:t>
            </a:r>
            <a:r>
              <a:rPr lang="en-US" sz="2800" dirty="0" smtClean="0"/>
              <a:t>submission</a:t>
            </a:r>
          </a:p>
          <a:p>
            <a:endParaRPr lang="en-US" sz="2800" dirty="0" smtClean="0"/>
          </a:p>
          <a:p>
            <a:r>
              <a:rPr lang="en-US" sz="2800" dirty="0"/>
              <a:t> </a:t>
            </a:r>
            <a:r>
              <a:rPr lang="en-US" sz="2800" dirty="0" smtClean="0"/>
              <a:t>Double </a:t>
            </a:r>
            <a:r>
              <a:rPr lang="en-US" sz="2800" dirty="0"/>
              <a:t>check award amounts on Appendix A</a:t>
            </a:r>
          </a:p>
          <a:p>
            <a:pPr marL="0" indent="0">
              <a:buNone/>
            </a:pPr>
            <a:r>
              <a:rPr lang="en-US" sz="2800" dirty="0"/>
              <a:t> </a:t>
            </a:r>
          </a:p>
          <a:p>
            <a:endParaRPr lang="en-US" sz="2700" dirty="0"/>
          </a:p>
        </p:txBody>
      </p:sp>
    </p:spTree>
    <p:extLst>
      <p:ext uri="{BB962C8B-B14F-4D97-AF65-F5344CB8AC3E}">
        <p14:creationId xmlns:p14="http://schemas.microsoft.com/office/powerpoint/2010/main" val="3228339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 Submission Reminders (continued)</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Check maps for service areas</a:t>
            </a:r>
          </a:p>
          <a:p>
            <a:pPr marL="0" indent="0">
              <a:buNone/>
            </a:pPr>
            <a:endParaRPr lang="en-US" dirty="0"/>
          </a:p>
          <a:p>
            <a:pPr lvl="0"/>
            <a:r>
              <a:rPr lang="en-US" dirty="0"/>
              <a:t>Applications must be submitted online through </a:t>
            </a:r>
            <a:r>
              <a:rPr lang="en-US" dirty="0" smtClean="0"/>
              <a:t>Grants.gov</a:t>
            </a:r>
          </a:p>
          <a:p>
            <a:pPr marL="0" lvl="0" indent="0">
              <a:buNone/>
            </a:pPr>
            <a:endParaRPr lang="en-US" dirty="0"/>
          </a:p>
          <a:p>
            <a:pPr lvl="0"/>
            <a:r>
              <a:rPr lang="en-US" dirty="0" smtClean="0"/>
              <a:t>Applicants </a:t>
            </a:r>
            <a:r>
              <a:rPr lang="en-US" dirty="0"/>
              <a:t>must register DUNS at SAM.gov.  </a:t>
            </a:r>
          </a:p>
          <a:p>
            <a:pPr marL="0" indent="0">
              <a:buNone/>
            </a:pPr>
            <a:r>
              <a:rPr lang="en-US" dirty="0"/>
              <a:t> </a:t>
            </a:r>
            <a:endParaRPr lang="en-US" dirty="0" smtClean="0"/>
          </a:p>
          <a:p>
            <a:r>
              <a:rPr lang="en-US" dirty="0" smtClean="0"/>
              <a:t>Individual </a:t>
            </a:r>
            <a:r>
              <a:rPr lang="en-US" dirty="0"/>
              <a:t>submitting application in Grants.gov completing application must be registered the Authorized Organization Representative (AOR). </a:t>
            </a:r>
          </a:p>
          <a:p>
            <a:pPr marL="0" indent="0">
              <a:buNone/>
            </a:pPr>
            <a:endParaRPr lang="en-US" dirty="0"/>
          </a:p>
          <a:p>
            <a:pPr lvl="0"/>
            <a:r>
              <a:rPr lang="en-US" dirty="0"/>
              <a:t>Refer to the new 2 CFR Part 200 Uniform Guidance Cost Principles when completing Budget Narrative.  The regulations can be found at the following link: </a:t>
            </a:r>
            <a:r>
              <a:rPr lang="en-US" u="sng" dirty="0">
                <a:hlinkClick r:id="rId2"/>
              </a:rPr>
              <a:t>http://www.ecfr.gov/cgi-bin/text-idx?tpl=/ecfrbrowse/Title02/2cfr200_main_02.tpl</a:t>
            </a:r>
            <a:endParaRPr lang="en-US" dirty="0"/>
          </a:p>
          <a:p>
            <a:endParaRPr lang="en-US" dirty="0"/>
          </a:p>
          <a:p>
            <a:endParaRPr lang="en-US" dirty="0"/>
          </a:p>
        </p:txBody>
      </p:sp>
    </p:spTree>
    <p:extLst>
      <p:ext uri="{BB962C8B-B14F-4D97-AF65-F5344CB8AC3E}">
        <p14:creationId xmlns:p14="http://schemas.microsoft.com/office/powerpoint/2010/main" val="379228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 Submission Reminders (continued)</a:t>
            </a:r>
            <a:endParaRPr lang="en-US" dirty="0"/>
          </a:p>
        </p:txBody>
      </p:sp>
      <p:sp>
        <p:nvSpPr>
          <p:cNvPr id="3" name="Content Placeholder 2"/>
          <p:cNvSpPr>
            <a:spLocks noGrp="1"/>
          </p:cNvSpPr>
          <p:nvPr>
            <p:ph idx="1"/>
          </p:nvPr>
        </p:nvSpPr>
        <p:spPr/>
        <p:txBody>
          <a:bodyPr/>
          <a:lstStyle/>
          <a:p>
            <a:pPr lvl="0"/>
            <a:r>
              <a:rPr lang="en-US" dirty="0"/>
              <a:t>Include Indirect Cost Rate Agreement if indirect charges are applicable</a:t>
            </a:r>
          </a:p>
          <a:p>
            <a:pPr marL="0" indent="0">
              <a:buNone/>
            </a:pPr>
            <a:endParaRPr lang="en-US" dirty="0"/>
          </a:p>
          <a:p>
            <a:pPr lvl="0"/>
            <a:r>
              <a:rPr lang="en-US" dirty="0"/>
              <a:t>Technical assistance-contact Grants.gov at </a:t>
            </a:r>
            <a:r>
              <a:rPr lang="en-US" u="sng" dirty="0">
                <a:hlinkClick r:id="rId2"/>
              </a:rPr>
              <a:t>support@grants.gov</a:t>
            </a:r>
            <a:r>
              <a:rPr lang="en-US"/>
              <a:t>, </a:t>
            </a:r>
            <a:r>
              <a:rPr lang="en-US" smtClean="0"/>
              <a:t> 1–800–518–4726</a:t>
            </a:r>
            <a:endParaRPr lang="en-US" dirty="0"/>
          </a:p>
          <a:p>
            <a:endParaRPr lang="en-US" dirty="0"/>
          </a:p>
        </p:txBody>
      </p:sp>
    </p:spTree>
    <p:extLst>
      <p:ext uri="{BB962C8B-B14F-4D97-AF65-F5344CB8AC3E}">
        <p14:creationId xmlns:p14="http://schemas.microsoft.com/office/powerpoint/2010/main" val="2007861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Population</a:t>
            </a:r>
            <a:endParaRPr lang="en-US" dirty="0"/>
          </a:p>
        </p:txBody>
      </p:sp>
      <p:sp>
        <p:nvSpPr>
          <p:cNvPr id="3" name="Content Placeholder 2"/>
          <p:cNvSpPr>
            <a:spLocks noGrp="1"/>
          </p:cNvSpPr>
          <p:nvPr>
            <p:ph idx="1"/>
          </p:nvPr>
        </p:nvSpPr>
        <p:spPr/>
        <p:txBody>
          <a:bodyPr>
            <a:normAutofit lnSpcReduction="10000"/>
          </a:bodyPr>
          <a:lstStyle/>
          <a:p>
            <a:r>
              <a:rPr lang="en-US" dirty="0"/>
              <a:t>WIPA projects serve </a:t>
            </a:r>
            <a:r>
              <a:rPr lang="en-US" dirty="0" smtClean="0"/>
              <a:t>beneficiaries </a:t>
            </a:r>
            <a:r>
              <a:rPr lang="en-US" dirty="0"/>
              <a:t>14 </a:t>
            </a:r>
            <a:r>
              <a:rPr lang="en-US" dirty="0" smtClean="0"/>
              <a:t>years old and older</a:t>
            </a:r>
            <a:r>
              <a:rPr lang="en-US" dirty="0"/>
              <a:t>,</a:t>
            </a:r>
            <a:r>
              <a:rPr lang="en-US" dirty="0" smtClean="0"/>
              <a:t> </a:t>
            </a:r>
            <a:r>
              <a:rPr lang="en-US" dirty="0"/>
              <a:t>receive </a:t>
            </a:r>
            <a:r>
              <a:rPr lang="en-US" dirty="0" smtClean="0"/>
              <a:t>Social Security benefits </a:t>
            </a:r>
            <a:r>
              <a:rPr lang="en-US" dirty="0"/>
              <a:t>based on their own </a:t>
            </a:r>
            <a:r>
              <a:rPr lang="en-US" dirty="0" smtClean="0"/>
              <a:t>disabilities and want to enter or return to the workforce.</a:t>
            </a:r>
          </a:p>
          <a:p>
            <a:pPr lvl="1"/>
            <a:r>
              <a:rPr lang="en-US" dirty="0" smtClean="0"/>
              <a:t>services </a:t>
            </a:r>
            <a:r>
              <a:rPr lang="en-US" dirty="0"/>
              <a:t>will focus on beneficiaries who are working, including self-employed, about to begin employment or self-employment (job offer pending or business about to start up), or who, based on </a:t>
            </a:r>
            <a:r>
              <a:rPr lang="en-US" dirty="0" smtClean="0"/>
              <a:t>informed analysis</a:t>
            </a:r>
            <a:r>
              <a:rPr lang="en-US" dirty="0"/>
              <a:t>, are very serious about working and ready to work.</a:t>
            </a:r>
          </a:p>
        </p:txBody>
      </p:sp>
    </p:spTree>
    <p:extLst>
      <p:ext uri="{BB962C8B-B14F-4D97-AF65-F5344CB8AC3E}">
        <p14:creationId xmlns:p14="http://schemas.microsoft.com/office/powerpoint/2010/main" val="2120785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of the Requirements Have Changed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Service Model </a:t>
            </a:r>
          </a:p>
          <a:p>
            <a:r>
              <a:rPr lang="en-US" dirty="0" smtClean="0"/>
              <a:t>Minimum Time Commitments for CWIC</a:t>
            </a:r>
          </a:p>
          <a:p>
            <a:r>
              <a:rPr lang="en-US" dirty="0" smtClean="0"/>
              <a:t>Community Work Incentives Coordinators (CWICs) –</a:t>
            </a:r>
            <a:r>
              <a:rPr lang="en-US" dirty="0"/>
              <a:t> </a:t>
            </a:r>
            <a:r>
              <a:rPr lang="en-US" dirty="0" smtClean="0"/>
              <a:t>Continuing Education</a:t>
            </a:r>
            <a:endParaRPr lang="en-US" dirty="0"/>
          </a:p>
          <a:p>
            <a:r>
              <a:rPr lang="en-US" dirty="0" smtClean="0"/>
              <a:t>Help Line</a:t>
            </a:r>
          </a:p>
          <a:p>
            <a:r>
              <a:rPr lang="en-US" dirty="0" smtClean="0"/>
              <a:t>Benchmarks</a:t>
            </a:r>
          </a:p>
          <a:p>
            <a:r>
              <a:rPr lang="en-US" dirty="0" smtClean="0"/>
              <a:t>Summary – Writing Software</a:t>
            </a:r>
          </a:p>
          <a:p>
            <a:r>
              <a:rPr lang="en-US" dirty="0" smtClean="0"/>
              <a:t>Firewall Requirements </a:t>
            </a:r>
          </a:p>
          <a:p>
            <a:r>
              <a:rPr lang="en-US" dirty="0" smtClean="0"/>
              <a:t>Outreach </a:t>
            </a:r>
          </a:p>
          <a:p>
            <a:r>
              <a:rPr lang="en-US" dirty="0" smtClean="0"/>
              <a:t>Funding Distribution</a:t>
            </a:r>
          </a:p>
          <a:p>
            <a:endParaRPr lang="en-US" dirty="0"/>
          </a:p>
        </p:txBody>
      </p:sp>
    </p:spTree>
    <p:extLst>
      <p:ext uri="{BB962C8B-B14F-4D97-AF65-F5344CB8AC3E}">
        <p14:creationId xmlns:p14="http://schemas.microsoft.com/office/powerpoint/2010/main" val="2490386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Service Model (pp. 9, 11)</a:t>
            </a:r>
            <a:endParaRPr lang="en-US" dirty="0"/>
          </a:p>
        </p:txBody>
      </p:sp>
      <p:sp>
        <p:nvSpPr>
          <p:cNvPr id="3" name="Content Placeholder 2"/>
          <p:cNvSpPr>
            <a:spLocks noGrp="1"/>
          </p:cNvSpPr>
          <p:nvPr>
            <p:ph idx="1"/>
          </p:nvPr>
        </p:nvSpPr>
        <p:spPr/>
        <p:txBody>
          <a:bodyPr>
            <a:normAutofit/>
          </a:bodyPr>
          <a:lstStyle/>
          <a:p>
            <a:r>
              <a:rPr lang="en-US" dirty="0" smtClean="0"/>
              <a:t>We expect projects to provide </a:t>
            </a:r>
            <a:r>
              <a:rPr lang="en-US" dirty="0"/>
              <a:t>more targeted, comprehensive, and intensive services with a </a:t>
            </a:r>
            <a:r>
              <a:rPr lang="en-US" dirty="0" smtClean="0"/>
              <a:t>larger </a:t>
            </a:r>
            <a:r>
              <a:rPr lang="en-US" dirty="0"/>
              <a:t>percentage of those services offered to </a:t>
            </a:r>
            <a:r>
              <a:rPr lang="en-US" dirty="0" smtClean="0"/>
              <a:t>beneficiaries </a:t>
            </a:r>
            <a:r>
              <a:rPr lang="en-US" dirty="0"/>
              <a:t>via distance-based </a:t>
            </a:r>
            <a:r>
              <a:rPr lang="en-US" dirty="0" smtClean="0"/>
              <a:t>and remote delivery</a:t>
            </a:r>
            <a:r>
              <a:rPr lang="en-US" dirty="0"/>
              <a:t>. </a:t>
            </a:r>
          </a:p>
          <a:p>
            <a:pPr lvl="1"/>
            <a:r>
              <a:rPr lang="en-US" dirty="0" smtClean="0"/>
              <a:t>We encourage organizations to build consortiums to provide services.</a:t>
            </a:r>
          </a:p>
          <a:p>
            <a:pPr marL="0" indent="0">
              <a:buNone/>
            </a:pPr>
            <a:endParaRPr lang="en-US" dirty="0" smtClean="0"/>
          </a:p>
        </p:txBody>
      </p:sp>
    </p:spTree>
    <p:extLst>
      <p:ext uri="{BB962C8B-B14F-4D97-AF65-F5344CB8AC3E}">
        <p14:creationId xmlns:p14="http://schemas.microsoft.com/office/powerpoint/2010/main" val="2672019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Model (continued)</a:t>
            </a:r>
            <a:endParaRPr lang="en-US" dirty="0"/>
          </a:p>
        </p:txBody>
      </p:sp>
      <p:sp>
        <p:nvSpPr>
          <p:cNvPr id="3" name="Content Placeholder 2"/>
          <p:cNvSpPr>
            <a:spLocks noGrp="1"/>
          </p:cNvSpPr>
          <p:nvPr>
            <p:ph idx="1"/>
          </p:nvPr>
        </p:nvSpPr>
        <p:spPr/>
        <p:txBody>
          <a:bodyPr/>
          <a:lstStyle/>
          <a:p>
            <a:r>
              <a:rPr lang="en-US" dirty="0"/>
              <a:t>WIPAs may direct </a:t>
            </a:r>
            <a:r>
              <a:rPr lang="en-US" dirty="0" smtClean="0"/>
              <a:t>up to </a:t>
            </a:r>
            <a:r>
              <a:rPr lang="en-US" b="1" dirty="0" smtClean="0"/>
              <a:t>fifteen </a:t>
            </a:r>
            <a:r>
              <a:rPr lang="en-US" b="1" dirty="0"/>
              <a:t>percent of their total efforts to I&amp;R </a:t>
            </a:r>
            <a:r>
              <a:rPr lang="en-US" dirty="0"/>
              <a:t>for beneficiaries in the process of considering employment </a:t>
            </a:r>
            <a:r>
              <a:rPr lang="en-US" dirty="0" smtClean="0"/>
              <a:t>and who may </a:t>
            </a:r>
            <a:r>
              <a:rPr lang="en-US" dirty="0"/>
              <a:t>need additional guidance.</a:t>
            </a:r>
          </a:p>
          <a:p>
            <a:endParaRPr lang="en-US" dirty="0"/>
          </a:p>
        </p:txBody>
      </p:sp>
    </p:spTree>
    <p:extLst>
      <p:ext uri="{BB962C8B-B14F-4D97-AF65-F5344CB8AC3E}">
        <p14:creationId xmlns:p14="http://schemas.microsoft.com/office/powerpoint/2010/main" val="233518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Minimum Time Commitments </a:t>
            </a:r>
            <a:endParaRPr lang="en-US" dirty="0"/>
          </a:p>
        </p:txBody>
      </p:sp>
      <p:sp>
        <p:nvSpPr>
          <p:cNvPr id="3" name="Content Placeholder 2"/>
          <p:cNvSpPr>
            <a:spLocks noGrp="1"/>
          </p:cNvSpPr>
          <p:nvPr>
            <p:ph idx="1"/>
          </p:nvPr>
        </p:nvSpPr>
        <p:spPr/>
        <p:txBody>
          <a:bodyPr>
            <a:normAutofit lnSpcReduction="10000"/>
          </a:bodyPr>
          <a:lstStyle/>
          <a:p>
            <a:r>
              <a:rPr lang="en-US" dirty="0"/>
              <a:t>In order to provide services under the WIPA cooperative agreement, CWICs must commit at least forty percent of their total work effort to direct services to beneficiaries, whether Social Security or another source funds the services </a:t>
            </a:r>
          </a:p>
          <a:p>
            <a:r>
              <a:rPr lang="en-US" dirty="0" smtClean="0"/>
              <a:t>A WIPA project director must commit at least 25 percent of their total work effort to the WIPA program. </a:t>
            </a:r>
            <a:endParaRPr lang="en-US" dirty="0"/>
          </a:p>
        </p:txBody>
      </p:sp>
    </p:spTree>
    <p:extLst>
      <p:ext uri="{BB962C8B-B14F-4D97-AF65-F5344CB8AC3E}">
        <p14:creationId xmlns:p14="http://schemas.microsoft.com/office/powerpoint/2010/main" val="446693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1270</TotalTime>
  <Words>1317</Words>
  <Application>Microsoft Office PowerPoint</Application>
  <PresentationFormat>On-screen Show (4:3)</PresentationFormat>
  <Paragraphs>92</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Work Incentives Planning and Assistance Program (WIPA)   Funding Opportunity Number: WIPA-WIP-15-001    </vt:lpstr>
      <vt:lpstr>Application Submission Reminders  </vt:lpstr>
      <vt:lpstr>Application Submission Reminders (continued)</vt:lpstr>
      <vt:lpstr>Application Submission Reminders (continued)</vt:lpstr>
      <vt:lpstr>Target Population</vt:lpstr>
      <vt:lpstr>Some of the Requirements Have Changed</vt:lpstr>
      <vt:lpstr>Service Model (pp. 9, 11)</vt:lpstr>
      <vt:lpstr>Service Model (continued)</vt:lpstr>
      <vt:lpstr>Minimum Time Commitments </vt:lpstr>
      <vt:lpstr>CWIC - Continuing Education (p. 17)</vt:lpstr>
      <vt:lpstr>Help Line (p. 21)</vt:lpstr>
      <vt:lpstr>Benchmarks (p.14 and Appendix D)</vt:lpstr>
      <vt:lpstr>Summary – Writing Software (p.14)</vt:lpstr>
      <vt:lpstr>Firewall Requirements (pp. 13-14)</vt:lpstr>
      <vt:lpstr>Firewall Requirements (pp. 13-14 of the RFA) (continued)</vt:lpstr>
      <vt:lpstr>Outreach</vt:lpstr>
      <vt:lpstr>Funding Distribution</vt:lpstr>
      <vt:lpstr>Funding Distribution (continued) </vt:lpstr>
    </vt:vector>
  </TitlesOfParts>
  <Company>Social Security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476888</dc:creator>
  <cp:lastModifiedBy>476888</cp:lastModifiedBy>
  <cp:revision>46</cp:revision>
  <dcterms:created xsi:type="dcterms:W3CDTF">2015-02-10T16:21:22Z</dcterms:created>
  <dcterms:modified xsi:type="dcterms:W3CDTF">2015-02-20T18:45:32Z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539358672</vt:i4>
  </property>
  <property fmtid="{D5CDD505-2E9C-101B-9397-08002B2CF9AE}" pid="3" name="_NewReviewCycle">
    <vt:lpwstr/>
  </property>
  <property fmtid="{D5CDD505-2E9C-101B-9397-08002B2CF9AE}" pid="4" name="_EmailSubject">
    <vt:lpwstr>funding distribution slides for the teleconference</vt:lpwstr>
  </property>
  <property fmtid="{D5CDD505-2E9C-101B-9397-08002B2CF9AE}" pid="5" name="_AuthorEmail">
    <vt:lpwstr>Carol.Cohen@ssa.gov</vt:lpwstr>
  </property>
  <property fmtid="{D5CDD505-2E9C-101B-9397-08002B2CF9AE}" pid="6" name="_AuthorEmailDisplayName">
    <vt:lpwstr>Cohen, Carol</vt:lpwstr>
  </property>
  <property fmtid="{D5CDD505-2E9C-101B-9397-08002B2CF9AE}" pid="7" name="_PreviousAdHocReviewCycleID">
    <vt:i4>-1416175593</vt:i4>
  </property>
</Properties>
</file>