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4"/>
  </p:sldMasterIdLst>
  <p:notesMasterIdLst>
    <p:notesMasterId r:id="rId47"/>
  </p:notesMasterIdLst>
  <p:sldIdLst>
    <p:sldId id="256" r:id="rId5"/>
    <p:sldId id="258" r:id="rId6"/>
    <p:sldId id="259" r:id="rId7"/>
    <p:sldId id="260" r:id="rId8"/>
    <p:sldId id="262" r:id="rId9"/>
    <p:sldId id="263" r:id="rId10"/>
    <p:sldId id="308" r:id="rId11"/>
    <p:sldId id="305" r:id="rId12"/>
    <p:sldId id="265" r:id="rId13"/>
    <p:sldId id="268" r:id="rId14"/>
    <p:sldId id="313" r:id="rId15"/>
    <p:sldId id="309" r:id="rId16"/>
    <p:sldId id="272" r:id="rId17"/>
    <p:sldId id="314" r:id="rId18"/>
    <p:sldId id="310" r:id="rId19"/>
    <p:sldId id="275" r:id="rId20"/>
    <p:sldId id="276" r:id="rId21"/>
    <p:sldId id="277" r:id="rId22"/>
    <p:sldId id="303" r:id="rId23"/>
    <p:sldId id="271" r:id="rId24"/>
    <p:sldId id="306" r:id="rId25"/>
    <p:sldId id="307" r:id="rId26"/>
    <p:sldId id="279" r:id="rId27"/>
    <p:sldId id="311" r:id="rId28"/>
    <p:sldId id="299" r:id="rId29"/>
    <p:sldId id="301" r:id="rId30"/>
    <p:sldId id="315" r:id="rId31"/>
    <p:sldId id="284" r:id="rId32"/>
    <p:sldId id="285" r:id="rId33"/>
    <p:sldId id="286" r:id="rId34"/>
    <p:sldId id="296" r:id="rId35"/>
    <p:sldId id="317" r:id="rId36"/>
    <p:sldId id="318" r:id="rId37"/>
    <p:sldId id="288" r:id="rId38"/>
    <p:sldId id="289" r:id="rId39"/>
    <p:sldId id="291" r:id="rId40"/>
    <p:sldId id="292" r:id="rId41"/>
    <p:sldId id="298" r:id="rId42"/>
    <p:sldId id="300" r:id="rId43"/>
    <p:sldId id="297" r:id="rId44"/>
    <p:sldId id="293" r:id="rId45"/>
    <p:sldId id="302" r:id="rId4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57F5A02-7337-E1F9-E49C-28AD26C0B16F}" name="Taylor, Diandra" initials="TD" userId="S::Diandra.Taylor@ssa.gov::bf0f366f-b35c-4c6f-ad35-a48a8beacd3f" providerId="AD"/>
  <p188:author id="{9848291E-F1BC-D59A-0117-0520E3E6690D}" name="Anderson, Kia" initials="AK" userId="S::kia.anderson@ssa.gov::876b9650-c70d-4ea9-9e51-a3ca48a6e01c" providerId="AD"/>
  <p188:author id="{96B18030-3CE3-E24B-C08F-6B10EC90718D}" name="Muth, Brendan" initials="MB" userId="S::Brendan.Muth@ssa.gov::9ee1bd61-b37c-4466-9622-6fbc07ff27d4" providerId="AD"/>
  <p188:author id="{B497B655-B5F8-30BC-DC8F-453C1EB2550C}" name="Ortiz, Rebecca A." initials="OA" userId="S::rebecca.a.ortiz@ssa.gov::c52c8c0f-700b-470a-82f6-03f4558082c2" providerId="AD"/>
  <p188:author id="{6560AC67-3342-02FA-541D-F0BF206B8FEA}" name="OPSOS Rep Payee" initials="TC" userId="OPSOS Rep Payee" providerId="None"/>
  <p188:author id="{E1AE226B-F4CE-2C90-218C-AD9CDE6A7F13}" name="DCO OPSOS" initials="TC" userId="DCO OPSOS" providerId="None"/>
  <p188:author id="{11D72C6C-D5FF-A99B-4081-ACCB872CF83B}" name="Taylor, Diandra" initials="TD" userId="S::diandra.taylor@ssa.gov::bf0f366f-b35c-4c6f-ad35-a48a8beacd3f" providerId="AD"/>
  <p188:author id="{9091B37B-740A-43FC-1EC3-833000BB0ED6}" name="Spencer, Sherie" initials="SS" userId="Spencer, Sherie" providerId="None"/>
  <p188:author id="{A8B1E183-16EE-2B91-EB32-CDFFC07B2733}" name="OCOMM" initials="RAO" userId="OCOMM" providerId="None"/>
  <p188:author id="{7FDEB588-F071-631D-C0B6-5E7F4D54DDAF}" name="Kia Anderson" initials="KA" userId="S::Kia.Anderson@ssa.gov::876b9650-c70d-4ea9-9e51-a3ca48a6e01c" providerId="AD"/>
  <p188:author id="{16D9ECC7-2EB7-9A2B-A886-E46BDABBBA8E}" name="Rebecca A. Ortiz" initials="RAO" userId="Rebecca A. Ortiz" providerId="None"/>
  <p188:author id="{F6EA54E7-07A2-C7A9-7B3C-A8423FDF705B}" name="Reilly, Amanda M." initials="RAM" userId="S::Amanda.M.Reilly@ssa.gov::1c872c60-6972-4f88-adfe-05736718b55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aylor, Diandra" initials="TD" lastIdx="2" clrIdx="0">
    <p:extLst>
      <p:ext uri="{19B8F6BF-5375-455C-9EA6-DF929625EA0E}">
        <p15:presenceInfo xmlns:p15="http://schemas.microsoft.com/office/powerpoint/2012/main" userId="S-1-5-21-2587397230-3316739918-3431996274-1531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A5C"/>
    <a:srgbClr val="00788C"/>
    <a:srgbClr val="0054A6"/>
    <a:srgbClr val="007D7D"/>
    <a:srgbClr val="008C78"/>
    <a:srgbClr val="D12229"/>
    <a:srgbClr val="2D87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7C7870-A8BE-B948-69A6-3DC118FEEAF9}" v="83" dt="2024-09-24T19:02:00.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4083405-16E8-4BB8-8299-D3866034283A}" type="datetimeFigureOut">
              <a:rPr lang="en-US" smtClean="0"/>
              <a:t>9/24/2024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266587-4BB9-48BB-A615-4D38A9E57E3B}" type="slidenum">
              <a:rPr lang="en-US" smtClean="0"/>
              <a:t>‹#›</a:t>
            </a:fld>
            <a:endParaRPr lang="en-US"/>
          </a:p>
        </p:txBody>
      </p:sp>
    </p:spTree>
    <p:extLst>
      <p:ext uri="{BB962C8B-B14F-4D97-AF65-F5344CB8AC3E}">
        <p14:creationId xmlns:p14="http://schemas.microsoft.com/office/powerpoint/2010/main" val="2167846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ssa.gov/policy/docs/quickfacts/stat_snapshot/index.html?qs#table1"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a:t>
            </a:fld>
            <a:endParaRPr lang="en-US"/>
          </a:p>
        </p:txBody>
      </p:sp>
    </p:spTree>
    <p:extLst>
      <p:ext uri="{BB962C8B-B14F-4D97-AF65-F5344CB8AC3E}">
        <p14:creationId xmlns:p14="http://schemas.microsoft.com/office/powerpoint/2010/main" val="1464839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10</a:t>
            </a:fld>
            <a:endParaRPr lang="en-US"/>
          </a:p>
        </p:txBody>
      </p:sp>
    </p:spTree>
    <p:extLst>
      <p:ext uri="{BB962C8B-B14F-4D97-AF65-F5344CB8AC3E}">
        <p14:creationId xmlns:p14="http://schemas.microsoft.com/office/powerpoint/2010/main" val="2309618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11</a:t>
            </a:fld>
            <a:endParaRPr lang="en-US"/>
          </a:p>
        </p:txBody>
      </p:sp>
    </p:spTree>
    <p:extLst>
      <p:ext uri="{BB962C8B-B14F-4D97-AF65-F5344CB8AC3E}">
        <p14:creationId xmlns:p14="http://schemas.microsoft.com/office/powerpoint/2010/main" val="1682618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12</a:t>
            </a:fld>
            <a:endParaRPr lang="en-US"/>
          </a:p>
        </p:txBody>
      </p:sp>
    </p:spTree>
    <p:extLst>
      <p:ext uri="{BB962C8B-B14F-4D97-AF65-F5344CB8AC3E}">
        <p14:creationId xmlns:p14="http://schemas.microsoft.com/office/powerpoint/2010/main" val="1595596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13</a:t>
            </a:fld>
            <a:endParaRPr lang="en-US"/>
          </a:p>
        </p:txBody>
      </p:sp>
    </p:spTree>
    <p:extLst>
      <p:ext uri="{BB962C8B-B14F-4D97-AF65-F5344CB8AC3E}">
        <p14:creationId xmlns:p14="http://schemas.microsoft.com/office/powerpoint/2010/main" val="3269410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14</a:t>
            </a:fld>
            <a:endParaRPr lang="en-US"/>
          </a:p>
        </p:txBody>
      </p:sp>
    </p:spTree>
    <p:extLst>
      <p:ext uri="{BB962C8B-B14F-4D97-AF65-F5344CB8AC3E}">
        <p14:creationId xmlns:p14="http://schemas.microsoft.com/office/powerpoint/2010/main" val="3369619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15</a:t>
            </a:fld>
            <a:endParaRPr lang="en-US"/>
          </a:p>
        </p:txBody>
      </p:sp>
    </p:spTree>
    <p:extLst>
      <p:ext uri="{BB962C8B-B14F-4D97-AF65-F5344CB8AC3E}">
        <p14:creationId xmlns:p14="http://schemas.microsoft.com/office/powerpoint/2010/main" val="3151390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16</a:t>
            </a:fld>
            <a:endParaRPr lang="en-US"/>
          </a:p>
        </p:txBody>
      </p:sp>
    </p:spTree>
    <p:extLst>
      <p:ext uri="{BB962C8B-B14F-4D97-AF65-F5344CB8AC3E}">
        <p14:creationId xmlns:p14="http://schemas.microsoft.com/office/powerpoint/2010/main" val="41412548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17</a:t>
            </a:fld>
            <a:endParaRPr lang="en-US"/>
          </a:p>
        </p:txBody>
      </p:sp>
    </p:spTree>
    <p:extLst>
      <p:ext uri="{BB962C8B-B14F-4D97-AF65-F5344CB8AC3E}">
        <p14:creationId xmlns:p14="http://schemas.microsoft.com/office/powerpoint/2010/main" val="1252638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18</a:t>
            </a:fld>
            <a:endParaRPr lang="en-US"/>
          </a:p>
        </p:txBody>
      </p:sp>
    </p:spTree>
    <p:extLst>
      <p:ext uri="{BB962C8B-B14F-4D97-AF65-F5344CB8AC3E}">
        <p14:creationId xmlns:p14="http://schemas.microsoft.com/office/powerpoint/2010/main" val="1232684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19</a:t>
            </a:fld>
            <a:endParaRPr lang="en-US"/>
          </a:p>
        </p:txBody>
      </p:sp>
    </p:spTree>
    <p:extLst>
      <p:ext uri="{BB962C8B-B14F-4D97-AF65-F5344CB8AC3E}">
        <p14:creationId xmlns:p14="http://schemas.microsoft.com/office/powerpoint/2010/main" val="1937537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a:t>
            </a:fld>
            <a:endParaRPr lang="en-US"/>
          </a:p>
        </p:txBody>
      </p:sp>
    </p:spTree>
    <p:extLst>
      <p:ext uri="{BB962C8B-B14F-4D97-AF65-F5344CB8AC3E}">
        <p14:creationId xmlns:p14="http://schemas.microsoft.com/office/powerpoint/2010/main" val="8282986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20</a:t>
            </a:fld>
            <a:endParaRPr lang="en-US"/>
          </a:p>
        </p:txBody>
      </p:sp>
    </p:spTree>
    <p:extLst>
      <p:ext uri="{BB962C8B-B14F-4D97-AF65-F5344CB8AC3E}">
        <p14:creationId xmlns:p14="http://schemas.microsoft.com/office/powerpoint/2010/main" val="3649058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21</a:t>
            </a:fld>
            <a:endParaRPr lang="en-US"/>
          </a:p>
        </p:txBody>
      </p:sp>
    </p:spTree>
    <p:extLst>
      <p:ext uri="{BB962C8B-B14F-4D97-AF65-F5344CB8AC3E}">
        <p14:creationId xmlns:p14="http://schemas.microsoft.com/office/powerpoint/2010/main" val="40608987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22</a:t>
            </a:fld>
            <a:endParaRPr lang="en-US"/>
          </a:p>
        </p:txBody>
      </p:sp>
    </p:spTree>
    <p:extLst>
      <p:ext uri="{BB962C8B-B14F-4D97-AF65-F5344CB8AC3E}">
        <p14:creationId xmlns:p14="http://schemas.microsoft.com/office/powerpoint/2010/main" val="22993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23</a:t>
            </a:fld>
            <a:endParaRPr lang="en-US"/>
          </a:p>
        </p:txBody>
      </p:sp>
    </p:spTree>
    <p:extLst>
      <p:ext uri="{BB962C8B-B14F-4D97-AF65-F5344CB8AC3E}">
        <p14:creationId xmlns:p14="http://schemas.microsoft.com/office/powerpoint/2010/main" val="8497239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24</a:t>
            </a:fld>
            <a:endParaRPr lang="en-US"/>
          </a:p>
        </p:txBody>
      </p:sp>
    </p:spTree>
    <p:extLst>
      <p:ext uri="{BB962C8B-B14F-4D97-AF65-F5344CB8AC3E}">
        <p14:creationId xmlns:p14="http://schemas.microsoft.com/office/powerpoint/2010/main" val="32209527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25</a:t>
            </a:fld>
            <a:endParaRPr lang="en-US"/>
          </a:p>
        </p:txBody>
      </p:sp>
    </p:spTree>
    <p:extLst>
      <p:ext uri="{BB962C8B-B14F-4D97-AF65-F5344CB8AC3E}">
        <p14:creationId xmlns:p14="http://schemas.microsoft.com/office/powerpoint/2010/main" val="6561984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26</a:t>
            </a:fld>
            <a:endParaRPr lang="en-US"/>
          </a:p>
        </p:txBody>
      </p:sp>
    </p:spTree>
    <p:extLst>
      <p:ext uri="{BB962C8B-B14F-4D97-AF65-F5344CB8AC3E}">
        <p14:creationId xmlns:p14="http://schemas.microsoft.com/office/powerpoint/2010/main" val="22615774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27</a:t>
            </a:fld>
            <a:endParaRPr lang="en-US"/>
          </a:p>
        </p:txBody>
      </p:sp>
    </p:spTree>
    <p:extLst>
      <p:ext uri="{BB962C8B-B14F-4D97-AF65-F5344CB8AC3E}">
        <p14:creationId xmlns:p14="http://schemas.microsoft.com/office/powerpoint/2010/main" val="11920832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28</a:t>
            </a:fld>
            <a:endParaRPr lang="en-US"/>
          </a:p>
        </p:txBody>
      </p:sp>
    </p:spTree>
    <p:extLst>
      <p:ext uri="{BB962C8B-B14F-4D97-AF65-F5344CB8AC3E}">
        <p14:creationId xmlns:p14="http://schemas.microsoft.com/office/powerpoint/2010/main" val="257269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29</a:t>
            </a:fld>
            <a:endParaRPr lang="en-US"/>
          </a:p>
        </p:txBody>
      </p:sp>
    </p:spTree>
    <p:extLst>
      <p:ext uri="{BB962C8B-B14F-4D97-AF65-F5344CB8AC3E}">
        <p14:creationId xmlns:p14="http://schemas.microsoft.com/office/powerpoint/2010/main" val="2603849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a:t>
            </a:fld>
            <a:endParaRPr lang="en-US"/>
          </a:p>
        </p:txBody>
      </p:sp>
    </p:spTree>
    <p:extLst>
      <p:ext uri="{BB962C8B-B14F-4D97-AF65-F5344CB8AC3E}">
        <p14:creationId xmlns:p14="http://schemas.microsoft.com/office/powerpoint/2010/main" val="28866345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30</a:t>
            </a:fld>
            <a:endParaRPr lang="en-US"/>
          </a:p>
        </p:txBody>
      </p:sp>
    </p:spTree>
    <p:extLst>
      <p:ext uri="{BB962C8B-B14F-4D97-AF65-F5344CB8AC3E}">
        <p14:creationId xmlns:p14="http://schemas.microsoft.com/office/powerpoint/2010/main" val="1400717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31</a:t>
            </a:fld>
            <a:endParaRPr lang="en-US"/>
          </a:p>
        </p:txBody>
      </p:sp>
    </p:spTree>
    <p:extLst>
      <p:ext uri="{BB962C8B-B14F-4D97-AF65-F5344CB8AC3E}">
        <p14:creationId xmlns:p14="http://schemas.microsoft.com/office/powerpoint/2010/main" val="18924277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34</a:t>
            </a:fld>
            <a:endParaRPr lang="en-US"/>
          </a:p>
        </p:txBody>
      </p:sp>
    </p:spTree>
    <p:extLst>
      <p:ext uri="{BB962C8B-B14F-4D97-AF65-F5344CB8AC3E}">
        <p14:creationId xmlns:p14="http://schemas.microsoft.com/office/powerpoint/2010/main" val="41927065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35</a:t>
            </a:fld>
            <a:endParaRPr lang="en-US"/>
          </a:p>
        </p:txBody>
      </p:sp>
    </p:spTree>
    <p:extLst>
      <p:ext uri="{BB962C8B-B14F-4D97-AF65-F5344CB8AC3E}">
        <p14:creationId xmlns:p14="http://schemas.microsoft.com/office/powerpoint/2010/main" val="15616242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36</a:t>
            </a:fld>
            <a:endParaRPr lang="en-US"/>
          </a:p>
        </p:txBody>
      </p:sp>
    </p:spTree>
    <p:extLst>
      <p:ext uri="{BB962C8B-B14F-4D97-AF65-F5344CB8AC3E}">
        <p14:creationId xmlns:p14="http://schemas.microsoft.com/office/powerpoint/2010/main" val="6020058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37</a:t>
            </a:fld>
            <a:endParaRPr lang="en-US"/>
          </a:p>
        </p:txBody>
      </p:sp>
    </p:spTree>
    <p:extLst>
      <p:ext uri="{BB962C8B-B14F-4D97-AF65-F5344CB8AC3E}">
        <p14:creationId xmlns:p14="http://schemas.microsoft.com/office/powerpoint/2010/main" val="36547122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38</a:t>
            </a:fld>
            <a:endParaRPr lang="en-US"/>
          </a:p>
        </p:txBody>
      </p:sp>
    </p:spTree>
    <p:extLst>
      <p:ext uri="{BB962C8B-B14F-4D97-AF65-F5344CB8AC3E}">
        <p14:creationId xmlns:p14="http://schemas.microsoft.com/office/powerpoint/2010/main" val="36792778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39</a:t>
            </a:fld>
            <a:endParaRPr lang="en-US"/>
          </a:p>
        </p:txBody>
      </p:sp>
    </p:spTree>
    <p:extLst>
      <p:ext uri="{BB962C8B-B14F-4D97-AF65-F5344CB8AC3E}">
        <p14:creationId xmlns:p14="http://schemas.microsoft.com/office/powerpoint/2010/main" val="19809808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40</a:t>
            </a:fld>
            <a:endParaRPr lang="en-US"/>
          </a:p>
        </p:txBody>
      </p:sp>
    </p:spTree>
    <p:extLst>
      <p:ext uri="{BB962C8B-B14F-4D97-AF65-F5344CB8AC3E}">
        <p14:creationId xmlns:p14="http://schemas.microsoft.com/office/powerpoint/2010/main" val="1562258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41</a:t>
            </a:fld>
            <a:endParaRPr lang="en-US"/>
          </a:p>
        </p:txBody>
      </p:sp>
    </p:spTree>
    <p:extLst>
      <p:ext uri="{BB962C8B-B14F-4D97-AF65-F5344CB8AC3E}">
        <p14:creationId xmlns:p14="http://schemas.microsoft.com/office/powerpoint/2010/main" val="2473988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of January 2024 , 64.2 million retired workers were receiving 98.4 billion dollars in Social Security benefits per month.  At the same time, 2.6 million dependents of retired workers were receiving 2.3 billion dollars in monthly Social Security benefits.</a:t>
            </a:r>
          </a:p>
          <a:p>
            <a:endParaRPr lang="en-US"/>
          </a:p>
          <a:p>
            <a:r>
              <a:rPr lang="en-US">
                <a:hlinkClick r:id="rId3"/>
              </a:rPr>
              <a:t>Monthly Statistical Snapshot, January 2024 (ssa.gov)</a:t>
            </a:r>
            <a:r>
              <a:rPr lang="en-US"/>
              <a:t> (Table 2)</a:t>
            </a:r>
          </a:p>
          <a:p>
            <a:endParaRPr lang="en-US"/>
          </a:p>
          <a:p>
            <a:r>
              <a:rPr lang="en-US"/>
              <a:t>SSI stands for Supplemental Security Income. Social Security administers the SSI program, which pays monthly benefits to adults with limited income and resources who are disabled, blind, or age 65 or older. Blind or disabled children may also get SSI.</a:t>
            </a:r>
          </a:p>
        </p:txBody>
      </p:sp>
      <p:sp>
        <p:nvSpPr>
          <p:cNvPr id="4" name="Slide Number Placeholder 3"/>
          <p:cNvSpPr>
            <a:spLocks noGrp="1"/>
          </p:cNvSpPr>
          <p:nvPr>
            <p:ph type="sldNum" sz="quarter" idx="10"/>
          </p:nvPr>
        </p:nvSpPr>
        <p:spPr/>
        <p:txBody>
          <a:bodyPr/>
          <a:lstStyle/>
          <a:p>
            <a:fld id="{EA266587-4BB9-48BB-A615-4D38A9E57E3B}" type="slidenum">
              <a:rPr lang="en-US" smtClean="0"/>
              <a:t>4</a:t>
            </a:fld>
            <a:endParaRPr lang="en-US"/>
          </a:p>
        </p:txBody>
      </p:sp>
    </p:spTree>
    <p:extLst>
      <p:ext uri="{BB962C8B-B14F-4D97-AF65-F5344CB8AC3E}">
        <p14:creationId xmlns:p14="http://schemas.microsoft.com/office/powerpoint/2010/main" val="1026817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5</a:t>
            </a:fld>
            <a:endParaRPr lang="en-US"/>
          </a:p>
        </p:txBody>
      </p:sp>
    </p:spTree>
    <p:extLst>
      <p:ext uri="{BB962C8B-B14F-4D97-AF65-F5344CB8AC3E}">
        <p14:creationId xmlns:p14="http://schemas.microsoft.com/office/powerpoint/2010/main" val="2263641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242">
              <a:defRPr/>
            </a:pPr>
            <a:r>
              <a:rPr lang="en-US"/>
              <a:t>SSI stands for Supplemental Security Income. Social Security administers the SSI program, which pays monthly benefits to people with limited income and resources who are disabled, blind, or age 65 or older. Children with disabilities may also get SSI. </a:t>
            </a:r>
          </a:p>
          <a:p>
            <a:endParaRPr lang="en-US"/>
          </a:p>
          <a:p>
            <a:r>
              <a:rPr lang="en-US"/>
              <a:t>People who have worked long enough, recently enough, may be able to receive Social Security benefits – such as disability or retirement – and SSI payments at the same time, if the amount of Social Security benefits in combination with the person’s other income falls below the SSI income limits.</a:t>
            </a:r>
          </a:p>
        </p:txBody>
      </p:sp>
      <p:sp>
        <p:nvSpPr>
          <p:cNvPr id="4" name="Slide Number Placeholder 3"/>
          <p:cNvSpPr>
            <a:spLocks noGrp="1"/>
          </p:cNvSpPr>
          <p:nvPr>
            <p:ph type="sldNum" sz="quarter" idx="10"/>
          </p:nvPr>
        </p:nvSpPr>
        <p:spPr/>
        <p:txBody>
          <a:bodyPr/>
          <a:lstStyle/>
          <a:p>
            <a:fld id="{EA266587-4BB9-48BB-A615-4D38A9E57E3B}" type="slidenum">
              <a:rPr lang="en-US" smtClean="0"/>
              <a:t>6</a:t>
            </a:fld>
            <a:endParaRPr lang="en-US"/>
          </a:p>
        </p:txBody>
      </p:sp>
    </p:spTree>
    <p:extLst>
      <p:ext uri="{BB962C8B-B14F-4D97-AF65-F5344CB8AC3E}">
        <p14:creationId xmlns:p14="http://schemas.microsoft.com/office/powerpoint/2010/main" val="2280857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7</a:t>
            </a:fld>
            <a:endParaRPr lang="en-US"/>
          </a:p>
        </p:txBody>
      </p:sp>
    </p:spTree>
    <p:extLst>
      <p:ext uri="{BB962C8B-B14F-4D97-AF65-F5344CB8AC3E}">
        <p14:creationId xmlns:p14="http://schemas.microsoft.com/office/powerpoint/2010/main" val="3461379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8</a:t>
            </a:fld>
            <a:endParaRPr lang="en-US"/>
          </a:p>
        </p:txBody>
      </p:sp>
    </p:spTree>
    <p:extLst>
      <p:ext uri="{BB962C8B-B14F-4D97-AF65-F5344CB8AC3E}">
        <p14:creationId xmlns:p14="http://schemas.microsoft.com/office/powerpoint/2010/main" val="1651064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266587-4BB9-48BB-A615-4D38A9E57E3B}" type="slidenum">
              <a:rPr lang="en-US" smtClean="0"/>
              <a:t>9</a:t>
            </a:fld>
            <a:endParaRPr lang="en-US"/>
          </a:p>
        </p:txBody>
      </p:sp>
    </p:spTree>
    <p:extLst>
      <p:ext uri="{BB962C8B-B14F-4D97-AF65-F5344CB8AC3E}">
        <p14:creationId xmlns:p14="http://schemas.microsoft.com/office/powerpoint/2010/main" val="148430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2670381333"/>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4257010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247238513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7" name="Title 6"/>
          <p:cNvSpPr>
            <a:spLocks noGrp="1"/>
          </p:cNvSpPr>
          <p:nvPr>
            <p:ph type="title"/>
          </p:nvPr>
        </p:nvSpPr>
        <p:spPr>
          <a:xfrm>
            <a:off x="570776" y="2367546"/>
            <a:ext cx="7886700" cy="1325563"/>
          </a:xfrm>
        </p:spPr>
        <p:txBody>
          <a:bodyPr/>
          <a:lstStyle>
            <a:lvl1pPr>
              <a:defRPr b="1">
                <a:latin typeface="+mj-lt"/>
              </a:defRPr>
            </a:lvl1pPr>
          </a:lstStyle>
          <a:p>
            <a:r>
              <a:rPr lang="en-US"/>
              <a:t>Click to edit Master title style</a:t>
            </a:r>
          </a:p>
        </p:txBody>
      </p:sp>
    </p:spTree>
    <p:extLst>
      <p:ext uri="{BB962C8B-B14F-4D97-AF65-F5344CB8AC3E}">
        <p14:creationId xmlns:p14="http://schemas.microsoft.com/office/powerpoint/2010/main" val="3794774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99327"/>
            <a:ext cx="9144000" cy="578734"/>
          </a:xfrm>
        </p:spPr>
        <p:txBody>
          <a:bodyPr anchor="t">
            <a:normAutofit/>
          </a:bodyPr>
          <a:lstStyle>
            <a:lvl1pPr>
              <a:defRPr sz="4000" b="1">
                <a:latin typeface="+mj-lt"/>
              </a:defRPr>
            </a:lvl1pPr>
          </a:lstStyle>
          <a:p>
            <a:r>
              <a:rPr lang="en-US"/>
              <a:t>Click to edit Master 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DD878-E6AD-4DBF-8C97-F4D5000A0127}" type="slidenum">
              <a:rPr lang="en-US" smtClean="0"/>
              <a:t>‹#›</a:t>
            </a:fld>
            <a:endParaRPr lang="en-US"/>
          </a:p>
        </p:txBody>
      </p:sp>
      <p:sp>
        <p:nvSpPr>
          <p:cNvPr id="9" name="TextBox 8"/>
          <p:cNvSpPr txBox="1"/>
          <p:nvPr userDrawn="1"/>
        </p:nvSpPr>
        <p:spPr>
          <a:xfrm>
            <a:off x="-397" y="1018572"/>
            <a:ext cx="9144397" cy="369332"/>
          </a:xfrm>
          <a:prstGeom prst="rect">
            <a:avLst/>
          </a:prstGeom>
          <a:noFill/>
        </p:spPr>
        <p:txBody>
          <a:bodyPr wrap="square" rtlCol="0">
            <a:spAutoFit/>
          </a:bodyPr>
          <a:lstStyle/>
          <a:p>
            <a:pPr algn="ctr"/>
            <a:r>
              <a:rPr lang="en-US">
                <a:solidFill>
                  <a:srgbClr val="002A5C"/>
                </a:solidFill>
              </a:rPr>
              <a:t>Guardianship X Representative Payee Payment</a:t>
            </a:r>
          </a:p>
        </p:txBody>
      </p:sp>
      <p:sp>
        <p:nvSpPr>
          <p:cNvPr id="10" name="Rectangle 9"/>
          <p:cNvSpPr/>
          <p:nvPr userDrawn="1"/>
        </p:nvSpPr>
        <p:spPr>
          <a:xfrm>
            <a:off x="377558" y="1664140"/>
            <a:ext cx="4052857" cy="3689151"/>
          </a:xfrm>
          <a:prstGeom prst="rect">
            <a:avLst/>
          </a:prstGeom>
          <a:noFill/>
          <a:ln w="6350">
            <a:solidFill>
              <a:srgbClr val="002A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4687179" y="1664140"/>
            <a:ext cx="4052857" cy="3689151"/>
          </a:xfrm>
          <a:prstGeom prst="rect">
            <a:avLst/>
          </a:prstGeom>
          <a:noFill/>
          <a:ln w="6350">
            <a:solidFill>
              <a:srgbClr val="002A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p:cNvSpPr txBox="1">
            <a:spLocks/>
          </p:cNvSpPr>
          <p:nvPr userDrawn="1"/>
        </p:nvSpPr>
        <p:spPr>
          <a:xfrm>
            <a:off x="4687179" y="1895057"/>
            <a:ext cx="4052856" cy="469353"/>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kern="1200">
                <a:solidFill>
                  <a:srgbClr val="002A5C"/>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kern="1200">
                <a:solidFill>
                  <a:srgbClr val="002A5C"/>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kern="1200">
                <a:solidFill>
                  <a:srgbClr val="002A5C"/>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kern="1200">
                <a:solidFill>
                  <a:srgbClr val="002A5C"/>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kern="1200">
                <a:solidFill>
                  <a:srgbClr val="002A5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800" b="1">
                <a:solidFill>
                  <a:srgbClr val="007D7D"/>
                </a:solidFill>
              </a:rPr>
              <a:t>Representative Payee </a:t>
            </a:r>
          </a:p>
          <a:p>
            <a:pPr algn="ctr"/>
            <a:r>
              <a:rPr lang="en-US" sz="1800" b="1">
                <a:solidFill>
                  <a:srgbClr val="007D7D"/>
                </a:solidFill>
              </a:rPr>
              <a:t>Payment</a:t>
            </a:r>
          </a:p>
        </p:txBody>
      </p:sp>
      <p:sp>
        <p:nvSpPr>
          <p:cNvPr id="18" name="Content Placeholder 2"/>
          <p:cNvSpPr txBox="1">
            <a:spLocks/>
          </p:cNvSpPr>
          <p:nvPr userDrawn="1"/>
        </p:nvSpPr>
        <p:spPr>
          <a:xfrm>
            <a:off x="377557" y="1895056"/>
            <a:ext cx="4052856" cy="469353"/>
          </a:xfrm>
          <a:prstGeom prst="rect">
            <a:avLst/>
          </a:prstGeom>
        </p:spPr>
        <p:txBody>
          <a:bodyPr vert="horz" lIns="91440" tIns="45720" rIns="91440" bIns="45720" rtlCol="0" anchor="ctr">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kern="1200">
                <a:solidFill>
                  <a:srgbClr val="002A5C"/>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kern="1200">
                <a:solidFill>
                  <a:srgbClr val="002A5C"/>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kern="1200">
                <a:solidFill>
                  <a:srgbClr val="002A5C"/>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kern="1200">
                <a:solidFill>
                  <a:srgbClr val="002A5C"/>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800" kern="1200">
                <a:solidFill>
                  <a:srgbClr val="002A5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800" b="1">
                <a:solidFill>
                  <a:srgbClr val="007D7D"/>
                </a:solidFill>
              </a:rPr>
              <a:t>Guardianship</a:t>
            </a:r>
          </a:p>
        </p:txBody>
      </p:sp>
    </p:spTree>
    <p:extLst>
      <p:ext uri="{BB962C8B-B14F-4D97-AF65-F5344CB8AC3E}">
        <p14:creationId xmlns:p14="http://schemas.microsoft.com/office/powerpoint/2010/main" val="80590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368791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117719100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1976011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305565564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3760949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287476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273271725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DD878-E6AD-4DBF-8C97-F4D5000A0127}" type="slidenum">
              <a:rPr lang="en-US" smtClean="0"/>
              <a:t>‹#›</a:t>
            </a:fld>
            <a:endParaRPr lang="en-US"/>
          </a:p>
        </p:txBody>
      </p:sp>
    </p:spTree>
    <p:extLst>
      <p:ext uri="{BB962C8B-B14F-4D97-AF65-F5344CB8AC3E}">
        <p14:creationId xmlns:p14="http://schemas.microsoft.com/office/powerpoint/2010/main" val="175672722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332534"/>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2793033"/>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DD878-E6AD-4DBF-8C97-F4D5000A0127}" type="slidenum">
              <a:rPr lang="en-US" smtClean="0"/>
              <a:t>‹#›</a:t>
            </a:fld>
            <a:endParaRPr lang="en-US"/>
          </a:p>
        </p:txBody>
      </p:sp>
    </p:spTree>
    <p:extLst>
      <p:ext uri="{BB962C8B-B14F-4D97-AF65-F5344CB8AC3E}">
        <p14:creationId xmlns:p14="http://schemas.microsoft.com/office/powerpoint/2010/main" val="305400074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Lst>
  <p:hf sldNum="0" hdr="0" ftr="0" dt="0"/>
  <p:txStyles>
    <p:titleStyle>
      <a:lvl1pPr algn="l" defTabSz="914400" rtl="0" eaLnBrk="1" latinLnBrk="0" hangingPunct="1">
        <a:lnSpc>
          <a:spcPct val="90000"/>
        </a:lnSpc>
        <a:spcBef>
          <a:spcPct val="0"/>
        </a:spcBef>
        <a:buNone/>
        <a:defRPr sz="4000" b="1" kern="1200">
          <a:solidFill>
            <a:srgbClr val="00206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www.ssa.gov/OP_Home/cfr20/404/404-2021.htm"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hyperlink" Target="https://www.ssa.gov/OP_Home/cfr20/416/416-0621.ht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sa.gov/payee/form/index.ht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ssa.gov/myaccoun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www.ssa.gov/payee/faqacct.htm?"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www.ssa.gov/payee" TargetMode="External"/><Relationship Id="rId4" Type="http://schemas.openxmlformats.org/officeDocument/2006/relationships/image" Target="../media/image11.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oig.ssa.gov/report/"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ssa.gov/myaccount/assets/materials/EN-05-10626.pd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4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ssa.gov/agency/rcds.html#!" TargetMode="External"/><Relationship Id="rId7" Type="http://schemas.openxmlformats.org/officeDocument/2006/relationships/hyperlink" Target="https://www.ssa.gov/legislation/legis_bulletin_042418.html"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s://www.consumerfinance.gov/consumer-tools/managing-someone-elses-money/" TargetMode="External"/><Relationship Id="rId5" Type="http://schemas.openxmlformats.org/officeDocument/2006/relationships/hyperlink" Target="https://www.ssa.gov/payee/NewGuide/toc.htm" TargetMode="External"/><Relationship Id="rId4" Type="http://schemas.openxmlformats.org/officeDocument/2006/relationships/hyperlink" Target="https://www.ssa.gov/pubs/EN-05-10076.pdf"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hyperlink" Target="https://www.socialsecurity.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512617"/>
            <a:ext cx="9144000" cy="2517369"/>
          </a:xfrm>
        </p:spPr>
        <p:txBody>
          <a:bodyPr>
            <a:noAutofit/>
          </a:bodyPr>
          <a:lstStyle/>
          <a:p>
            <a:pPr algn="ctr"/>
            <a:r>
              <a:rPr lang="en-US" sz="4600">
                <a:latin typeface="Times New Roman"/>
                <a:cs typeface="Times New Roman"/>
              </a:rPr>
              <a:t>Social Security </a:t>
            </a:r>
            <a:br>
              <a:rPr lang="en-US" sz="4600">
                <a:latin typeface="Times New Roman" panose="02020603050405020304" pitchFamily="18" charset="0"/>
                <a:cs typeface="Times New Roman" panose="02020603050405020304" pitchFamily="18" charset="0"/>
              </a:rPr>
            </a:br>
            <a:r>
              <a:rPr lang="en-US" sz="4600">
                <a:latin typeface="Times New Roman"/>
                <a:cs typeface="Times New Roman"/>
              </a:rPr>
              <a:t>Representative Payee Program:</a:t>
            </a:r>
            <a:br>
              <a:rPr lang="en-US">
                <a:latin typeface="Times New Roman" panose="02020603050405020304" pitchFamily="18" charset="0"/>
                <a:cs typeface="Times New Roman" panose="02020603050405020304" pitchFamily="18" charset="0"/>
              </a:rPr>
            </a:br>
            <a:r>
              <a:rPr lang="en-US" sz="4600">
                <a:latin typeface="Times New Roman"/>
                <a:cs typeface="Times New Roman"/>
              </a:rPr>
              <a:t>Judicial Training Guide</a:t>
            </a:r>
          </a:p>
        </p:txBody>
      </p:sp>
      <p:sp>
        <p:nvSpPr>
          <p:cNvPr id="3" name="TextBox 2"/>
          <p:cNvSpPr txBox="1"/>
          <p:nvPr/>
        </p:nvSpPr>
        <p:spPr>
          <a:xfrm>
            <a:off x="1" y="6604753"/>
            <a:ext cx="9001495" cy="215444"/>
          </a:xfrm>
          <a:prstGeom prst="rect">
            <a:avLst/>
          </a:prstGeom>
          <a:noFill/>
        </p:spPr>
        <p:txBody>
          <a:bodyPr wrap="square" lIns="91440" tIns="45720" rIns="91440" bIns="45720" rtlCol="0" anchor="t">
            <a:spAutoFit/>
          </a:bodyPr>
          <a:lstStyle/>
          <a:p>
            <a:pPr algn="ctr"/>
            <a:r>
              <a:rPr lang="en-US" sz="800">
                <a:solidFill>
                  <a:srgbClr val="002A5C"/>
                </a:solidFill>
              </a:rPr>
              <a:t>Updated September 2024</a:t>
            </a:r>
            <a:endParaRPr lang="en-US" sz="800" strike="sngStrike">
              <a:solidFill>
                <a:srgbClr val="002A5C"/>
              </a:solidFill>
              <a:cs typeface="Helvetica"/>
            </a:endParaRPr>
          </a:p>
        </p:txBody>
      </p:sp>
    </p:spTree>
    <p:extLst>
      <p:ext uri="{BB962C8B-B14F-4D97-AF65-F5344CB8AC3E}">
        <p14:creationId xmlns:p14="http://schemas.microsoft.com/office/powerpoint/2010/main" val="2880325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129209" y="1204397"/>
            <a:ext cx="8885582" cy="578734"/>
          </a:xfrm>
          <a:ln w="6350">
            <a:noFill/>
          </a:ln>
        </p:spPr>
        <p:txBody>
          <a:bodyPr>
            <a:noAutofit/>
          </a:bodyPr>
          <a:lstStyle/>
          <a:p>
            <a:pPr algn="ctr"/>
            <a:r>
              <a:rPr lang="en-US">
                <a:latin typeface="Times New Roman" panose="02020603050405020304" pitchFamily="18" charset="0"/>
                <a:cs typeface="Times New Roman" panose="02020603050405020304" pitchFamily="18" charset="0"/>
              </a:rPr>
              <a:t>Need</a:t>
            </a:r>
          </a:p>
        </p:txBody>
      </p:sp>
      <p:sp>
        <p:nvSpPr>
          <p:cNvPr id="10" name="TextBox 9"/>
          <p:cNvSpPr txBox="1"/>
          <p:nvPr/>
        </p:nvSpPr>
        <p:spPr>
          <a:xfrm>
            <a:off x="584522" y="2662177"/>
            <a:ext cx="3845892" cy="187448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lvl="0" algn="ctr">
              <a:spcBef>
                <a:spcPts val="1200"/>
              </a:spcBef>
            </a:pPr>
            <a:r>
              <a:rPr lang="en-US" sz="2000" b="1" u="sng">
                <a:solidFill>
                  <a:srgbClr val="008C78"/>
                </a:solidFill>
                <a:latin typeface="Arial"/>
                <a:cs typeface="Arial"/>
              </a:rPr>
              <a:t>Guardian</a:t>
            </a:r>
            <a:endParaRPr lang="en-US" sz="2000" b="1" u="sng">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a:ln w="6350">
                  <a:noFill/>
                </a:ln>
                <a:solidFill>
                  <a:srgbClr val="002A5C"/>
                </a:solidFill>
                <a:latin typeface="Arial"/>
                <a:cs typeface="Arial"/>
              </a:rPr>
              <a:t>Statutory definition of incapacity</a:t>
            </a:r>
          </a:p>
          <a:p>
            <a:pPr marL="285750" lvl="0" indent="-285750">
              <a:spcBef>
                <a:spcPts val="1200"/>
              </a:spcBef>
              <a:buFont typeface="Wingdings" panose="05000000000000000000" pitchFamily="2" charset="2"/>
              <a:buChar char="ü"/>
            </a:pPr>
            <a:r>
              <a:rPr lang="en-US" sz="1600">
                <a:ln w="6350">
                  <a:noFill/>
                </a:ln>
                <a:solidFill>
                  <a:srgbClr val="002A5C"/>
                </a:solidFill>
                <a:latin typeface="Arial"/>
                <a:cs typeface="Arial"/>
              </a:rPr>
              <a:t>Finding based on clear and convincing evidence</a:t>
            </a:r>
          </a:p>
          <a:p>
            <a:pPr lvl="0">
              <a:lnSpc>
                <a:spcPct val="150000"/>
              </a:lnSpc>
              <a:spcBef>
                <a:spcPct val="20000"/>
              </a:spcBef>
            </a:pPr>
            <a:endParaRPr lang="en-US">
              <a:solidFill>
                <a:srgbClr val="002A5C"/>
              </a:solidFill>
            </a:endParaRPr>
          </a:p>
        </p:txBody>
      </p:sp>
      <p:sp>
        <p:nvSpPr>
          <p:cNvPr id="16" name="TextBox 15"/>
          <p:cNvSpPr txBox="1"/>
          <p:nvPr/>
        </p:nvSpPr>
        <p:spPr>
          <a:xfrm>
            <a:off x="4894143" y="2662177"/>
            <a:ext cx="3845892" cy="209288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lgn="ctr">
              <a:spcBef>
                <a:spcPts val="1200"/>
              </a:spcBef>
            </a:pPr>
            <a:r>
              <a:rPr lang="en-US" sz="2000" b="1" u="sng">
                <a:solidFill>
                  <a:srgbClr val="008C78"/>
                </a:solidFill>
                <a:latin typeface="Arial"/>
                <a:cs typeface="Arial"/>
              </a:rPr>
              <a:t>Representative Payee</a:t>
            </a:r>
            <a:endParaRPr lang="en-US" sz="2000" b="1" u="sng">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a:ln w="6350">
                  <a:noFill/>
                </a:ln>
                <a:solidFill>
                  <a:srgbClr val="002A5C"/>
                </a:solidFill>
                <a:latin typeface="Arial"/>
                <a:cs typeface="Arial"/>
              </a:rPr>
              <a:t>Incapacity to manage or direct the management of benefits</a:t>
            </a:r>
          </a:p>
          <a:p>
            <a:pPr marL="285750" indent="-285750">
              <a:spcBef>
                <a:spcPts val="1200"/>
              </a:spcBef>
              <a:buFont typeface="Wingdings" panose="05000000000000000000" pitchFamily="2" charset="2"/>
              <a:buChar char="ü"/>
            </a:pPr>
            <a:r>
              <a:rPr lang="en-US" sz="1600">
                <a:ln w="6350">
                  <a:noFill/>
                </a:ln>
                <a:solidFill>
                  <a:srgbClr val="002A5C"/>
                </a:solidFill>
                <a:latin typeface="Arial"/>
                <a:cs typeface="Arial"/>
              </a:rPr>
              <a:t>Court finding of legal incompetency </a:t>
            </a:r>
            <a:endParaRPr lang="en-US" sz="1600">
              <a:ln w="6350">
                <a:noFill/>
              </a:ln>
              <a:solidFill>
                <a:srgbClr val="002A5C"/>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a:ln w="6350">
                  <a:noFill/>
                </a:ln>
                <a:solidFill>
                  <a:srgbClr val="002A5C"/>
                </a:solidFill>
                <a:latin typeface="Arial"/>
                <a:cs typeface="Arial"/>
              </a:rPr>
              <a:t>Most children under age 18 unless emancipated</a:t>
            </a:r>
          </a:p>
        </p:txBody>
      </p:sp>
      <p:sp>
        <p:nvSpPr>
          <p:cNvPr id="2" name="TextBox 1">
            <a:extLst>
              <a:ext uri="{FF2B5EF4-FFF2-40B4-BE49-F238E27FC236}">
                <a16:creationId xmlns:a16="http://schemas.microsoft.com/office/drawing/2014/main" id="{96537FB9-A842-6369-9E86-08C723D6255B}"/>
              </a:ext>
            </a:extLst>
          </p:cNvPr>
          <p:cNvSpPr txBox="1"/>
          <p:nvPr/>
        </p:nvSpPr>
        <p:spPr>
          <a:xfrm>
            <a:off x="521804" y="1941918"/>
            <a:ext cx="8100391" cy="430887"/>
          </a:xfrm>
          <a:prstGeom prst="rect">
            <a:avLst/>
          </a:prstGeom>
          <a:noFill/>
          <a:ln w="3175">
            <a:noFill/>
          </a:ln>
        </p:spPr>
        <p:txBody>
          <a:bodyPr wrap="square" lIns="91440" tIns="45720" rIns="91440" bIns="45720" rtlCol="0" anchor="t">
            <a:spAutoFit/>
          </a:bodyPr>
          <a:lstStyle/>
          <a:p>
            <a:pPr algn="ctr"/>
            <a:r>
              <a:rPr lang="en-US" sz="2200">
                <a:latin typeface="Arial"/>
                <a:cs typeface="Arial"/>
              </a:rPr>
              <a:t>Guardian vs. Representative Payee</a:t>
            </a:r>
          </a:p>
        </p:txBody>
      </p:sp>
    </p:spTree>
    <p:extLst>
      <p:ext uri="{BB962C8B-B14F-4D97-AF65-F5344CB8AC3E}">
        <p14:creationId xmlns:p14="http://schemas.microsoft.com/office/powerpoint/2010/main" val="3061012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99391" y="1207982"/>
            <a:ext cx="9144000" cy="578734"/>
          </a:xfrm>
          <a:ln w="3175">
            <a:noFill/>
          </a:ln>
        </p:spPr>
        <p:txBody>
          <a:bodyPr>
            <a:noAutofit/>
          </a:bodyPr>
          <a:lstStyle/>
          <a:p>
            <a:pPr algn="ctr"/>
            <a:r>
              <a:rPr lang="en-US" dirty="0">
                <a:latin typeface="Times New Roman" panose="02020603050405020304" pitchFamily="18" charset="0"/>
                <a:cs typeface="Times New Roman" panose="02020603050405020304" pitchFamily="18" charset="0"/>
              </a:rPr>
              <a:t>Process</a:t>
            </a:r>
          </a:p>
        </p:txBody>
      </p:sp>
      <p:sp>
        <p:nvSpPr>
          <p:cNvPr id="10" name="TextBox 9"/>
          <p:cNvSpPr txBox="1"/>
          <p:nvPr/>
        </p:nvSpPr>
        <p:spPr>
          <a:xfrm>
            <a:off x="634806" y="2454783"/>
            <a:ext cx="3848582" cy="283154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spcBef>
                <a:spcPts val="1200"/>
              </a:spcBef>
            </a:pPr>
            <a:r>
              <a:rPr lang="en-US" sz="1600" b="1" u="sng" dirty="0">
                <a:solidFill>
                  <a:srgbClr val="008C78"/>
                </a:solidFill>
                <a:latin typeface="Arial"/>
                <a:cs typeface="Arial"/>
              </a:rPr>
              <a:t>Guardian</a:t>
            </a:r>
            <a:endParaRPr lang="en-US" sz="1600" b="1" u="sng" dirty="0">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Notice</a:t>
            </a: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Medical statement; possible visitor or guardian ad litem investigation</a:t>
            </a: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Possible appointment of counsel</a:t>
            </a: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Hearing, testimony, possible presence of person</a:t>
            </a:r>
          </a:p>
          <a:p>
            <a:pPr marL="285750" indent="-285750">
              <a:spcBef>
                <a:spcPts val="1200"/>
              </a:spcBef>
              <a:buFont typeface="Wingdings" panose="05000000000000000000" pitchFamily="2" charset="2"/>
              <a:buChar char="ü"/>
            </a:pPr>
            <a:r>
              <a:rPr lang="en-US" sz="1600" dirty="0">
                <a:solidFill>
                  <a:srgbClr val="002A5C"/>
                </a:solidFill>
                <a:latin typeface="Arial"/>
                <a:cs typeface="Arial"/>
              </a:rPr>
              <a:t>Court order </a:t>
            </a:r>
            <a:endParaRPr lang="en-US" sz="1600" dirty="0">
              <a:solidFill>
                <a:srgbClr val="002A5C"/>
              </a:solidFill>
              <a:latin typeface="Arial" panose="020B0604020202020204" pitchFamily="34" charset="0"/>
              <a:cs typeface="Arial" panose="020B0604020202020204" pitchFamily="34" charset="0"/>
            </a:endParaRPr>
          </a:p>
        </p:txBody>
      </p:sp>
      <p:sp>
        <p:nvSpPr>
          <p:cNvPr id="16" name="TextBox 15"/>
          <p:cNvSpPr txBox="1"/>
          <p:nvPr/>
        </p:nvSpPr>
        <p:spPr>
          <a:xfrm>
            <a:off x="4345751" y="2458596"/>
            <a:ext cx="4572001" cy="375487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spcBef>
                <a:spcPts val="1200"/>
              </a:spcBef>
            </a:pPr>
            <a:r>
              <a:rPr lang="en-US" sz="1600" b="1" u="sng" dirty="0">
                <a:solidFill>
                  <a:srgbClr val="008C78"/>
                </a:solidFill>
                <a:latin typeface="Arial"/>
                <a:cs typeface="Arial"/>
              </a:rPr>
              <a:t>Representative Payee</a:t>
            </a:r>
            <a:endParaRPr lang="en-US" sz="1600" b="1" u="sng" dirty="0">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Local Social Security office investigates and reviews:</a:t>
            </a:r>
          </a:p>
          <a:p>
            <a:pPr marL="742950" lvl="1" indent="-285750">
              <a:spcBef>
                <a:spcPts val="1200"/>
              </a:spcBef>
              <a:buFont typeface="Wingdings" panose="05000000000000000000" pitchFamily="2" charset="2"/>
              <a:buChar char="ü"/>
            </a:pPr>
            <a:r>
              <a:rPr lang="en-US" sz="1600" dirty="0">
                <a:solidFill>
                  <a:srgbClr val="002A5C"/>
                </a:solidFill>
                <a:latin typeface="Arial"/>
                <a:cs typeface="Arial"/>
              </a:rPr>
              <a:t>Legal </a:t>
            </a:r>
            <a:r>
              <a:rPr lang="en-US" sz="1200" dirty="0">
                <a:solidFill>
                  <a:srgbClr val="002A5C"/>
                </a:solidFill>
                <a:latin typeface="Arial"/>
                <a:cs typeface="Arial"/>
              </a:rPr>
              <a:t>(e.g., certified copy of a court order, guardianship, or conservatorship addressing legal competence)  </a:t>
            </a:r>
          </a:p>
          <a:p>
            <a:pPr marL="742950" lvl="1" indent="-285750">
              <a:spcBef>
                <a:spcPts val="1200"/>
              </a:spcBef>
              <a:buFont typeface="Wingdings" panose="05000000000000000000" pitchFamily="2" charset="2"/>
              <a:buChar char="ü"/>
            </a:pPr>
            <a:r>
              <a:rPr lang="en-US" sz="1600" dirty="0">
                <a:solidFill>
                  <a:srgbClr val="002A5C"/>
                </a:solidFill>
                <a:latin typeface="Arial"/>
                <a:cs typeface="Arial"/>
              </a:rPr>
              <a:t>Medical </a:t>
            </a:r>
            <a:r>
              <a:rPr lang="en-US" sz="1200" dirty="0">
                <a:solidFill>
                  <a:srgbClr val="002A5C"/>
                </a:solidFill>
                <a:latin typeface="Arial"/>
                <a:cs typeface="Arial"/>
              </a:rPr>
              <a:t>(e.g., signed and dated statement from a medical source-physician, psychologist or other qualified medical practitioner addressing capability)</a:t>
            </a:r>
          </a:p>
          <a:p>
            <a:pPr marL="742950" lvl="1" indent="-285750">
              <a:spcBef>
                <a:spcPts val="1200"/>
              </a:spcBef>
              <a:buFont typeface="Wingdings" panose="05000000000000000000" pitchFamily="2" charset="2"/>
              <a:buChar char="ü"/>
            </a:pPr>
            <a:r>
              <a:rPr lang="en-US" sz="1600" dirty="0">
                <a:solidFill>
                  <a:srgbClr val="002A5C"/>
                </a:solidFill>
                <a:latin typeface="Arial"/>
                <a:cs typeface="Arial"/>
              </a:rPr>
              <a:t>Lay evidence </a:t>
            </a:r>
            <a:r>
              <a:rPr lang="en-US" sz="1400" dirty="0">
                <a:solidFill>
                  <a:srgbClr val="002A5C"/>
                </a:solidFill>
                <a:latin typeface="Arial"/>
                <a:cs typeface="Arial"/>
              </a:rPr>
              <a:t>(</a:t>
            </a:r>
            <a:r>
              <a:rPr lang="en-US" sz="1200" dirty="0">
                <a:solidFill>
                  <a:srgbClr val="002A5C"/>
                </a:solidFill>
                <a:latin typeface="Arial"/>
                <a:cs typeface="Arial"/>
              </a:rPr>
              <a:t>e.g., statements made by the beneficiary or a third-party source regarding beneficiary’s capability)  </a:t>
            </a:r>
            <a:endParaRPr lang="en-US" sz="1200" dirty="0">
              <a:solidFill>
                <a:srgbClr val="002A5C"/>
              </a:solidFill>
              <a:latin typeface="Arial" panose="020B0604020202020204" pitchFamily="34" charset="0"/>
              <a:cs typeface="Arial" panose="020B0604020202020204" pitchFamily="34" charset="0"/>
            </a:endParaRPr>
          </a:p>
          <a:p>
            <a:pPr marL="742950" lvl="1" indent="-285750">
              <a:spcBef>
                <a:spcPts val="1200"/>
              </a:spcBef>
              <a:buFont typeface="Wingdings" panose="05000000000000000000" pitchFamily="2" charset="2"/>
              <a:buChar char="ü"/>
            </a:pPr>
            <a:endParaRPr lang="en-US" sz="1600" dirty="0">
              <a:solidFill>
                <a:srgbClr val="002A5C"/>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56B51231-BFA8-57D5-C67E-32DB4C425732}"/>
              </a:ext>
            </a:extLst>
          </p:cNvPr>
          <p:cNvSpPr txBox="1"/>
          <p:nvPr/>
        </p:nvSpPr>
        <p:spPr>
          <a:xfrm>
            <a:off x="914400" y="1928222"/>
            <a:ext cx="8100391" cy="430887"/>
          </a:xfrm>
          <a:prstGeom prst="rect">
            <a:avLst/>
          </a:prstGeom>
          <a:noFill/>
          <a:ln w="3175">
            <a:noFill/>
          </a:ln>
        </p:spPr>
        <p:txBody>
          <a:bodyPr wrap="square" lIns="91440" tIns="45720" rIns="91440" bIns="45720" rtlCol="0" anchor="t">
            <a:spAutoFit/>
          </a:bodyPr>
          <a:lstStyle/>
          <a:p>
            <a:pPr algn="ctr"/>
            <a:r>
              <a:rPr lang="en-US" sz="2200" dirty="0">
                <a:latin typeface="Arial"/>
                <a:cs typeface="Arial"/>
              </a:rPr>
              <a:t>Guardian vs. Representative Payee</a:t>
            </a:r>
          </a:p>
        </p:txBody>
      </p:sp>
      <p:sp>
        <p:nvSpPr>
          <p:cNvPr id="3" name="TextBox 2">
            <a:extLst>
              <a:ext uri="{FF2B5EF4-FFF2-40B4-BE49-F238E27FC236}">
                <a16:creationId xmlns:a16="http://schemas.microsoft.com/office/drawing/2014/main" id="{44E480F4-6828-FA4B-72DD-7775F356A7B7}"/>
              </a:ext>
            </a:extLst>
          </p:cNvPr>
          <p:cNvSpPr txBox="1"/>
          <p:nvPr/>
        </p:nvSpPr>
        <p:spPr>
          <a:xfrm>
            <a:off x="20509" y="5668514"/>
            <a:ext cx="455149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ea typeface="Calibri"/>
                <a:cs typeface="Calibri"/>
              </a:rPr>
              <a:t>*Social Security has the sole authority to appoint a representative payee.</a:t>
            </a:r>
          </a:p>
        </p:txBody>
      </p:sp>
    </p:spTree>
    <p:extLst>
      <p:ext uri="{BB962C8B-B14F-4D97-AF65-F5344CB8AC3E}">
        <p14:creationId xmlns:p14="http://schemas.microsoft.com/office/powerpoint/2010/main" val="1697806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p:cNvSpPr txBox="1"/>
          <p:nvPr/>
        </p:nvSpPr>
        <p:spPr>
          <a:xfrm>
            <a:off x="711844" y="2213004"/>
            <a:ext cx="3860156" cy="312393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spcBef>
                <a:spcPts val="1200"/>
              </a:spcBef>
            </a:pPr>
            <a:r>
              <a:rPr lang="en-US" sz="1600" b="1" u="sng" dirty="0">
                <a:solidFill>
                  <a:srgbClr val="008C78"/>
                </a:solidFill>
                <a:latin typeface="Arial"/>
                <a:cs typeface="Arial"/>
              </a:rPr>
              <a:t>Guardian</a:t>
            </a:r>
            <a:endParaRPr lang="en-US" sz="1600" b="1" u="sng" dirty="0">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250" dirty="0">
                <a:solidFill>
                  <a:srgbClr val="002A5C"/>
                </a:solidFill>
              </a:rPr>
              <a:t>Prospective Payee in petition</a:t>
            </a:r>
            <a:endParaRPr lang="en-US" sz="1250" dirty="0">
              <a:solidFill>
                <a:srgbClr val="002A5C"/>
              </a:solidFill>
              <a:cs typeface="Calibri"/>
            </a:endParaRPr>
          </a:p>
          <a:p>
            <a:pPr marL="285750" lvl="0" indent="-285750">
              <a:spcBef>
                <a:spcPts val="1200"/>
              </a:spcBef>
              <a:buFont typeface="Wingdings" panose="05000000000000000000" pitchFamily="2" charset="2"/>
              <a:buChar char="ü"/>
            </a:pPr>
            <a:r>
              <a:rPr lang="en-US" sz="1250" dirty="0">
                <a:solidFill>
                  <a:srgbClr val="002A5C"/>
                </a:solidFill>
              </a:rPr>
              <a:t>Statutory preference</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Family</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Corporate</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Professional</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Public</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Volunteer</a:t>
            </a:r>
            <a:endParaRPr lang="en-US" sz="1250" dirty="0">
              <a:solidFill>
                <a:srgbClr val="002A5C"/>
              </a:solidFill>
              <a:cs typeface="Calibri"/>
            </a:endParaRPr>
          </a:p>
          <a:p>
            <a:pPr marL="285750" lvl="0" indent="-285750">
              <a:spcBef>
                <a:spcPts val="1200"/>
              </a:spcBef>
              <a:buFont typeface="Wingdings" panose="05000000000000000000" pitchFamily="2" charset="2"/>
              <a:buChar char="ü"/>
            </a:pPr>
            <a:r>
              <a:rPr lang="en-US" sz="1250" dirty="0">
                <a:solidFill>
                  <a:srgbClr val="002A5C"/>
                </a:solidFill>
              </a:rPr>
              <a:t>Possible background check</a:t>
            </a:r>
            <a:endParaRPr lang="en-US" sz="1250" dirty="0">
              <a:solidFill>
                <a:srgbClr val="002A5C"/>
              </a:solidFill>
              <a:cs typeface="Calibri"/>
            </a:endParaRPr>
          </a:p>
          <a:p>
            <a:pPr marL="285750" lvl="0" indent="-285750">
              <a:spcBef>
                <a:spcPts val="1200"/>
              </a:spcBef>
              <a:buFont typeface="Wingdings" panose="05000000000000000000" pitchFamily="2" charset="2"/>
              <a:buChar char="ü"/>
            </a:pPr>
            <a:endParaRPr lang="en-US" sz="1600" dirty="0">
              <a:solidFill>
                <a:srgbClr val="002A5C"/>
              </a:solidFill>
            </a:endParaRPr>
          </a:p>
        </p:txBody>
      </p:sp>
      <p:sp>
        <p:nvSpPr>
          <p:cNvPr id="16" name="TextBox 15"/>
          <p:cNvSpPr txBox="1"/>
          <p:nvPr/>
        </p:nvSpPr>
        <p:spPr>
          <a:xfrm>
            <a:off x="4832784" y="2157488"/>
            <a:ext cx="3832941" cy="364715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spcBef>
                <a:spcPts val="1200"/>
              </a:spcBef>
            </a:pPr>
            <a:r>
              <a:rPr lang="en-US" sz="1600" b="1" u="sng" dirty="0">
                <a:solidFill>
                  <a:srgbClr val="008C78"/>
                </a:solidFill>
                <a:latin typeface="Arial"/>
                <a:cs typeface="Arial"/>
              </a:rPr>
              <a:t>Representative Payee</a:t>
            </a:r>
            <a:endParaRPr lang="en-US" sz="1600" b="1" u="sng" dirty="0">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250" dirty="0">
                <a:solidFill>
                  <a:srgbClr val="002A5C"/>
                </a:solidFill>
              </a:rPr>
              <a:t>Prospective Payee</a:t>
            </a:r>
            <a:endParaRPr lang="en-US" sz="1250" dirty="0">
              <a:solidFill>
                <a:srgbClr val="002A5C"/>
              </a:solidFill>
              <a:cs typeface="Calibri"/>
            </a:endParaRPr>
          </a:p>
          <a:p>
            <a:pPr marL="742950" lvl="1" indent="-285750">
              <a:spcBef>
                <a:spcPts val="1200"/>
              </a:spcBef>
              <a:buFont typeface="Wingdings" panose="05000000000000000000" pitchFamily="2" charset="2"/>
              <a:buChar char="ü"/>
            </a:pPr>
            <a:r>
              <a:rPr lang="en-US" sz="1250" dirty="0">
                <a:solidFill>
                  <a:srgbClr val="002A5C"/>
                </a:solidFill>
              </a:rPr>
              <a:t>Must file an application to be a payee with Social Security</a:t>
            </a:r>
            <a:endParaRPr lang="en-US" sz="1250" dirty="0">
              <a:solidFill>
                <a:srgbClr val="002A5C"/>
              </a:solidFill>
              <a:cs typeface="Calibri"/>
            </a:endParaRPr>
          </a:p>
          <a:p>
            <a:pPr marL="285750" lvl="0" indent="-285750">
              <a:spcBef>
                <a:spcPts val="1200"/>
              </a:spcBef>
              <a:buFont typeface="Wingdings" panose="05000000000000000000" pitchFamily="2" charset="2"/>
              <a:buChar char="ü"/>
            </a:pPr>
            <a:r>
              <a:rPr lang="en-US" sz="1250" dirty="0">
                <a:solidFill>
                  <a:srgbClr val="002A5C"/>
                </a:solidFill>
              </a:rPr>
              <a:t>Regulation guidance</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Custodial Parent or Spouse</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Legal guardian</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Relative</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Friend</a:t>
            </a:r>
            <a:endParaRPr lang="en-US" sz="1250" dirty="0">
              <a:solidFill>
                <a:srgbClr val="002A5C"/>
              </a:solidFill>
              <a:cs typeface="Calibri"/>
            </a:endParaRPr>
          </a:p>
          <a:p>
            <a:pPr marL="742950" lvl="1" indent="-285750">
              <a:spcBef>
                <a:spcPts val="600"/>
              </a:spcBef>
              <a:buFont typeface="Arial" panose="020B0604020202020204" pitchFamily="34" charset="0"/>
              <a:buChar char="•"/>
            </a:pPr>
            <a:r>
              <a:rPr lang="en-US" sz="1250" dirty="0">
                <a:solidFill>
                  <a:srgbClr val="002A5C"/>
                </a:solidFill>
              </a:rPr>
              <a:t>Public or nonprofit agency</a:t>
            </a:r>
            <a:endParaRPr lang="en-US" sz="1250" dirty="0">
              <a:solidFill>
                <a:srgbClr val="002A5C"/>
              </a:solidFill>
              <a:cs typeface="Calibri"/>
            </a:endParaRPr>
          </a:p>
          <a:p>
            <a:pPr marL="285750" lvl="0" indent="-285750">
              <a:spcBef>
                <a:spcPts val="1200"/>
              </a:spcBef>
              <a:buFont typeface="Wingdings" panose="05000000000000000000" pitchFamily="2" charset="2"/>
              <a:buChar char="ü"/>
            </a:pPr>
            <a:r>
              <a:rPr lang="en-US" sz="1250" dirty="0">
                <a:solidFill>
                  <a:srgbClr val="002A5C"/>
                </a:solidFill>
              </a:rPr>
              <a:t>Investigation, including criminal background checks, occur during application and on-going background checks while serving as payee.</a:t>
            </a:r>
            <a:endParaRPr lang="en-US" sz="1250" dirty="0">
              <a:solidFill>
                <a:srgbClr val="002A5C"/>
              </a:solidFill>
              <a:cs typeface="Calibri"/>
            </a:endParaRPr>
          </a:p>
        </p:txBody>
      </p:sp>
      <p:sp>
        <p:nvSpPr>
          <p:cNvPr id="7" name="Title 6"/>
          <p:cNvSpPr>
            <a:spLocks noGrp="1"/>
          </p:cNvSpPr>
          <p:nvPr>
            <p:ph type="title"/>
          </p:nvPr>
        </p:nvSpPr>
        <p:spPr>
          <a:xfrm>
            <a:off x="109330" y="1081878"/>
            <a:ext cx="9144000" cy="578734"/>
          </a:xfrm>
          <a:ln w="6350">
            <a:noFill/>
          </a:ln>
        </p:spPr>
        <p:txBody>
          <a:bodyPr>
            <a:noAutofit/>
          </a:bodyPr>
          <a:lstStyle/>
          <a:p>
            <a:pPr algn="ctr"/>
            <a:r>
              <a:rPr lang="en-US" dirty="0">
                <a:latin typeface="Times New Roman" panose="02020603050405020304" pitchFamily="18" charset="0"/>
                <a:cs typeface="Times New Roman" panose="02020603050405020304" pitchFamily="18" charset="0"/>
              </a:rPr>
              <a:t>Selection</a:t>
            </a:r>
          </a:p>
        </p:txBody>
      </p:sp>
      <p:sp>
        <p:nvSpPr>
          <p:cNvPr id="2" name="TextBox 1">
            <a:extLst>
              <a:ext uri="{FF2B5EF4-FFF2-40B4-BE49-F238E27FC236}">
                <a16:creationId xmlns:a16="http://schemas.microsoft.com/office/drawing/2014/main" id="{742C74EF-2CFE-88F7-9B7F-565855E8EDF3}"/>
              </a:ext>
            </a:extLst>
          </p:cNvPr>
          <p:cNvSpPr txBox="1"/>
          <p:nvPr/>
        </p:nvSpPr>
        <p:spPr>
          <a:xfrm>
            <a:off x="521804" y="1706498"/>
            <a:ext cx="8100391" cy="430887"/>
          </a:xfrm>
          <a:prstGeom prst="rect">
            <a:avLst/>
          </a:prstGeom>
          <a:noFill/>
          <a:ln w="3175">
            <a:noFill/>
          </a:ln>
        </p:spPr>
        <p:txBody>
          <a:bodyPr wrap="square" lIns="91440" tIns="45720" rIns="91440" bIns="45720" rtlCol="0" anchor="t">
            <a:spAutoFit/>
          </a:bodyPr>
          <a:lstStyle/>
          <a:p>
            <a:pPr algn="ctr"/>
            <a:r>
              <a:rPr lang="en-US" sz="2200" dirty="0">
                <a:latin typeface="Arial"/>
                <a:cs typeface="Arial"/>
              </a:rPr>
              <a:t>Guardian vs. Representative Payee</a:t>
            </a:r>
          </a:p>
        </p:txBody>
      </p:sp>
    </p:spTree>
    <p:extLst>
      <p:ext uri="{BB962C8B-B14F-4D97-AF65-F5344CB8AC3E}">
        <p14:creationId xmlns:p14="http://schemas.microsoft.com/office/powerpoint/2010/main" val="1963980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p:cNvSpPr txBox="1"/>
          <p:nvPr/>
        </p:nvSpPr>
        <p:spPr>
          <a:xfrm>
            <a:off x="1175491" y="2577334"/>
            <a:ext cx="2439248" cy="218521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spcBef>
                <a:spcPts val="1200"/>
              </a:spcBef>
            </a:pPr>
            <a:r>
              <a:rPr lang="en-US" sz="1600" b="1" u="sng" dirty="0">
                <a:solidFill>
                  <a:srgbClr val="008C78"/>
                </a:solidFill>
                <a:latin typeface="Arial"/>
                <a:cs typeface="Arial"/>
              </a:rPr>
              <a:t>Guardian</a:t>
            </a:r>
            <a:endParaRPr lang="en-US" sz="1600" dirty="0">
              <a:solidFill>
                <a:srgbClr val="002A5C"/>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Full or limited</a:t>
            </a:r>
          </a:p>
          <a:p>
            <a:pPr marL="285750" indent="-285750">
              <a:spcBef>
                <a:spcPts val="1200"/>
              </a:spcBef>
              <a:buFont typeface="Wingdings" panose="05000000000000000000" pitchFamily="2" charset="2"/>
              <a:buChar char="ü"/>
            </a:pPr>
            <a:r>
              <a:rPr lang="en-US" sz="1600" dirty="0">
                <a:solidFill>
                  <a:srgbClr val="002A5C"/>
                </a:solidFill>
                <a:latin typeface="Arial"/>
                <a:cs typeface="Arial"/>
              </a:rPr>
              <a:t>Property </a:t>
            </a:r>
            <a:endParaRPr lang="en-US" sz="1600" dirty="0">
              <a:solidFill>
                <a:srgbClr val="002A5C"/>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Person</a:t>
            </a: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Both property and person</a:t>
            </a:r>
          </a:p>
        </p:txBody>
      </p:sp>
      <p:sp>
        <p:nvSpPr>
          <p:cNvPr id="16" name="TextBox 15"/>
          <p:cNvSpPr txBox="1"/>
          <p:nvPr/>
        </p:nvSpPr>
        <p:spPr>
          <a:xfrm>
            <a:off x="4634717" y="2574593"/>
            <a:ext cx="3843945" cy="249299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spcBef>
                <a:spcPts val="1200"/>
              </a:spcBef>
            </a:pPr>
            <a:r>
              <a:rPr lang="en-US" sz="1600" b="1" u="sng" dirty="0">
                <a:solidFill>
                  <a:srgbClr val="008C78"/>
                </a:solidFill>
                <a:latin typeface="Arial"/>
                <a:cs typeface="Arial"/>
              </a:rPr>
              <a:t>Representative Payee</a:t>
            </a:r>
            <a:endParaRPr lang="en-US" sz="1600" dirty="0">
              <a:solidFill>
                <a:srgbClr val="002A5C"/>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dirty="0">
                <a:solidFill>
                  <a:srgbClr val="002A5C"/>
                </a:solidFill>
                <a:latin typeface="Arial"/>
                <a:cs typeface="Arial"/>
              </a:rPr>
              <a:t>Only Social Security benefits</a:t>
            </a:r>
          </a:p>
          <a:p>
            <a:pPr>
              <a:spcBef>
                <a:spcPts val="1200"/>
              </a:spcBef>
            </a:pPr>
            <a:r>
              <a:rPr lang="en-US" sz="1600" b="1" i="1" dirty="0">
                <a:solidFill>
                  <a:srgbClr val="002A5C"/>
                </a:solidFill>
                <a:latin typeface="Times New Roman"/>
                <a:cs typeface="Times New Roman"/>
              </a:rPr>
              <a:t>“A payee has no legal authority to manage non-Social Security income or medical matters.  A representative payee, however, may need to help a beneficiary get medical services or treatment.” </a:t>
            </a:r>
            <a:endParaRPr lang="en-US" sz="1600" b="1" i="1" dirty="0">
              <a:solidFill>
                <a:srgbClr val="002A5C"/>
              </a:solidFill>
              <a:latin typeface="Times New Roman" panose="02020603050405020304" pitchFamily="18" charset="0"/>
              <a:cs typeface="Times New Roman" panose="02020603050405020304" pitchFamily="18" charset="0"/>
            </a:endParaRPr>
          </a:p>
          <a:p>
            <a:pPr>
              <a:spcBef>
                <a:spcPts val="1200"/>
              </a:spcBef>
            </a:pPr>
            <a:r>
              <a:rPr lang="en-US" sz="1400" dirty="0">
                <a:solidFill>
                  <a:srgbClr val="002A5C"/>
                </a:solidFill>
              </a:rPr>
              <a:t>– </a:t>
            </a:r>
            <a:r>
              <a:rPr lang="en-US" sz="1400" dirty="0">
                <a:solidFill>
                  <a:srgbClr val="002A5C"/>
                </a:solidFill>
                <a:latin typeface="Arial"/>
                <a:cs typeface="Arial"/>
              </a:rPr>
              <a:t>A Guide for Representative Payees </a:t>
            </a:r>
            <a:endParaRPr lang="en-US" sz="1400" dirty="0">
              <a:solidFill>
                <a:srgbClr val="002A5C"/>
              </a:solidFill>
              <a:latin typeface="Arial" panose="020B0604020202020204" pitchFamily="34" charset="0"/>
              <a:cs typeface="Arial" panose="020B0604020202020204" pitchFamily="34" charset="0"/>
            </a:endParaRPr>
          </a:p>
        </p:txBody>
      </p:sp>
      <p:sp>
        <p:nvSpPr>
          <p:cNvPr id="7" name="Title 6"/>
          <p:cNvSpPr>
            <a:spLocks noGrp="1"/>
          </p:cNvSpPr>
          <p:nvPr>
            <p:ph type="title"/>
          </p:nvPr>
        </p:nvSpPr>
        <p:spPr>
          <a:xfrm>
            <a:off x="-11189" y="1093232"/>
            <a:ext cx="9144000" cy="578734"/>
          </a:xfrm>
        </p:spPr>
        <p:txBody>
          <a:bodyPr>
            <a:noAutofit/>
          </a:bodyPr>
          <a:lstStyle/>
          <a:p>
            <a:pPr algn="ctr"/>
            <a:r>
              <a:rPr lang="en-US" dirty="0">
                <a:latin typeface="Times New Roman" panose="02020603050405020304" pitchFamily="18" charset="0"/>
                <a:cs typeface="Times New Roman" panose="02020603050405020304" pitchFamily="18" charset="0"/>
              </a:rPr>
              <a:t>Authority</a:t>
            </a:r>
          </a:p>
        </p:txBody>
      </p:sp>
      <p:sp>
        <p:nvSpPr>
          <p:cNvPr id="2" name="TextBox 1">
            <a:extLst>
              <a:ext uri="{FF2B5EF4-FFF2-40B4-BE49-F238E27FC236}">
                <a16:creationId xmlns:a16="http://schemas.microsoft.com/office/drawing/2014/main" id="{9CEC558B-7596-8270-B933-B2F135FC9F69}"/>
              </a:ext>
            </a:extLst>
          </p:cNvPr>
          <p:cNvSpPr txBox="1"/>
          <p:nvPr/>
        </p:nvSpPr>
        <p:spPr>
          <a:xfrm>
            <a:off x="584522" y="1902400"/>
            <a:ext cx="8100391" cy="430887"/>
          </a:xfrm>
          <a:prstGeom prst="rect">
            <a:avLst/>
          </a:prstGeom>
          <a:noFill/>
          <a:ln w="3175">
            <a:noFill/>
          </a:ln>
        </p:spPr>
        <p:txBody>
          <a:bodyPr wrap="square" lIns="91440" tIns="45720" rIns="91440" bIns="45720" rtlCol="0" anchor="t">
            <a:spAutoFit/>
          </a:bodyPr>
          <a:lstStyle/>
          <a:p>
            <a:pPr algn="ctr"/>
            <a:r>
              <a:rPr lang="en-US" sz="2200">
                <a:latin typeface="Arial"/>
                <a:cs typeface="Arial"/>
              </a:rPr>
              <a:t>Guardian vs. Representative Payee</a:t>
            </a:r>
          </a:p>
        </p:txBody>
      </p:sp>
    </p:spTree>
    <p:extLst>
      <p:ext uri="{BB962C8B-B14F-4D97-AF65-F5344CB8AC3E}">
        <p14:creationId xmlns:p14="http://schemas.microsoft.com/office/powerpoint/2010/main" val="3248780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p:cNvSpPr txBox="1"/>
          <p:nvPr/>
        </p:nvSpPr>
        <p:spPr>
          <a:xfrm>
            <a:off x="241622" y="2471042"/>
            <a:ext cx="3848582" cy="181588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lvl="0" algn="ctr">
              <a:spcBef>
                <a:spcPts val="1200"/>
              </a:spcBef>
            </a:pPr>
            <a:r>
              <a:rPr lang="en-US" sz="2000" b="1" u="sng">
                <a:solidFill>
                  <a:srgbClr val="008C78"/>
                </a:solidFill>
                <a:latin typeface="Arial"/>
                <a:cs typeface="Arial"/>
              </a:rPr>
              <a:t>Guardian</a:t>
            </a:r>
            <a:endParaRPr lang="en-US" sz="2000" b="1" u="sng">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300">
                <a:solidFill>
                  <a:srgbClr val="002A5C"/>
                </a:solidFill>
                <a:latin typeface="Arial"/>
                <a:cs typeface="Arial"/>
              </a:rPr>
              <a:t>Inventory</a:t>
            </a:r>
          </a:p>
          <a:p>
            <a:pPr marL="285750" lvl="0" indent="-285750">
              <a:spcBef>
                <a:spcPts val="1200"/>
              </a:spcBef>
              <a:buFont typeface="Wingdings" panose="05000000000000000000" pitchFamily="2" charset="2"/>
              <a:buChar char="ü"/>
            </a:pPr>
            <a:r>
              <a:rPr lang="en-US" sz="1300">
                <a:solidFill>
                  <a:srgbClr val="002A5C"/>
                </a:solidFill>
                <a:latin typeface="Arial"/>
                <a:cs typeface="Arial"/>
              </a:rPr>
              <a:t>Accounting</a:t>
            </a:r>
          </a:p>
          <a:p>
            <a:pPr marL="285750" lvl="0" indent="-285750">
              <a:spcBef>
                <a:spcPts val="1200"/>
              </a:spcBef>
              <a:buFont typeface="Wingdings" panose="05000000000000000000" pitchFamily="2" charset="2"/>
              <a:buChar char="ü"/>
            </a:pPr>
            <a:r>
              <a:rPr lang="en-US" sz="1300">
                <a:solidFill>
                  <a:srgbClr val="002A5C"/>
                </a:solidFill>
                <a:latin typeface="Arial"/>
                <a:cs typeface="Arial"/>
              </a:rPr>
              <a:t>Possible guardianship plan</a:t>
            </a:r>
          </a:p>
          <a:p>
            <a:pPr marL="285750" lvl="0" indent="-285750">
              <a:spcBef>
                <a:spcPts val="1200"/>
              </a:spcBef>
              <a:buFont typeface="Wingdings" panose="05000000000000000000" pitchFamily="2" charset="2"/>
              <a:buChar char="ü"/>
            </a:pPr>
            <a:r>
              <a:rPr lang="en-US" sz="1300">
                <a:solidFill>
                  <a:srgbClr val="002A5C"/>
                </a:solidFill>
                <a:latin typeface="Arial"/>
                <a:cs typeface="Arial"/>
              </a:rPr>
              <a:t>Status report</a:t>
            </a:r>
          </a:p>
        </p:txBody>
      </p:sp>
      <p:sp>
        <p:nvSpPr>
          <p:cNvPr id="16" name="TextBox 15"/>
          <p:cNvSpPr txBox="1"/>
          <p:nvPr/>
        </p:nvSpPr>
        <p:spPr>
          <a:xfrm>
            <a:off x="4977596" y="2412800"/>
            <a:ext cx="3848582" cy="387798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lgn="ctr">
              <a:spcBef>
                <a:spcPts val="1200"/>
              </a:spcBef>
            </a:pPr>
            <a:r>
              <a:rPr lang="en-US" sz="2000" b="1" u="sng">
                <a:solidFill>
                  <a:srgbClr val="008C78"/>
                </a:solidFill>
                <a:latin typeface="Arial"/>
                <a:cs typeface="Arial"/>
              </a:rPr>
              <a:t>Representative Payee</a:t>
            </a:r>
            <a:endParaRPr lang="en-US" sz="2000" b="1" u="sng">
              <a:solidFill>
                <a:srgbClr val="008C78"/>
              </a:solidFill>
              <a:latin typeface="Arial" panose="020B0604020202020204" pitchFamily="34" charset="0"/>
              <a:cs typeface="Arial" panose="020B0604020202020204" pitchFamily="34" charset="0"/>
            </a:endParaRPr>
          </a:p>
          <a:p>
            <a:pPr marL="285750" indent="-285750">
              <a:spcBef>
                <a:spcPts val="1200"/>
              </a:spcBef>
              <a:buFont typeface="Wingdings" panose="05000000000000000000" pitchFamily="2" charset="2"/>
              <a:buChar char="ü"/>
            </a:pPr>
            <a:r>
              <a:rPr lang="en-US" sz="1300">
                <a:solidFill>
                  <a:srgbClr val="002A5C"/>
                </a:solidFill>
                <a:latin typeface="Arial"/>
                <a:cs typeface="Arial"/>
              </a:rPr>
              <a:t>Annual Accounting </a:t>
            </a:r>
            <a:endParaRPr lang="en-US" sz="1300">
              <a:solidFill>
                <a:srgbClr val="002A5C"/>
              </a:solidFill>
              <a:latin typeface="Arial" panose="020B0604020202020204" pitchFamily="34" charset="0"/>
              <a:cs typeface="Arial" panose="020B0604020202020204" pitchFamily="34" charset="0"/>
            </a:endParaRPr>
          </a:p>
          <a:p>
            <a:pPr marL="742950" lvl="1" indent="-285750">
              <a:spcBef>
                <a:spcPts val="1200"/>
              </a:spcBef>
              <a:buFont typeface="Wingdings" panose="05000000000000000000" pitchFamily="2" charset="2"/>
              <a:buChar char="§"/>
            </a:pPr>
            <a:r>
              <a:rPr lang="en-US" sz="1300">
                <a:solidFill>
                  <a:srgbClr val="002A5C"/>
                </a:solidFill>
                <a:latin typeface="Arial"/>
                <a:cs typeface="Arial"/>
              </a:rPr>
              <a:t>Expenditures</a:t>
            </a:r>
          </a:p>
          <a:p>
            <a:pPr marL="742950" lvl="1" indent="-285750">
              <a:spcBef>
                <a:spcPts val="1200"/>
              </a:spcBef>
              <a:buFont typeface="Wingdings" panose="05000000000000000000" pitchFamily="2" charset="2"/>
              <a:buChar char="§"/>
            </a:pPr>
            <a:r>
              <a:rPr lang="en-US" sz="1300">
                <a:solidFill>
                  <a:srgbClr val="002A5C"/>
                </a:solidFill>
                <a:latin typeface="Arial"/>
                <a:cs typeface="Arial"/>
              </a:rPr>
              <a:t>Conserved funds</a:t>
            </a:r>
          </a:p>
          <a:p>
            <a:pPr marL="285750" lvl="0" indent="-285750">
              <a:spcBef>
                <a:spcPts val="1200"/>
              </a:spcBef>
              <a:buFont typeface="Wingdings" panose="05000000000000000000" pitchFamily="2" charset="2"/>
              <a:buChar char="ü"/>
            </a:pPr>
            <a:r>
              <a:rPr lang="en-US" sz="1300">
                <a:solidFill>
                  <a:srgbClr val="002A5C"/>
                </a:solidFill>
                <a:latin typeface="Arial"/>
                <a:cs typeface="Arial"/>
              </a:rPr>
              <a:t>Report changes that may affect the beneficiary’s entitlement or amount of payment</a:t>
            </a:r>
          </a:p>
          <a:p>
            <a:pPr marL="285750" lvl="0" indent="-285750">
              <a:spcBef>
                <a:spcPts val="1200"/>
              </a:spcBef>
              <a:buFont typeface="Wingdings" panose="05000000000000000000" pitchFamily="2" charset="2"/>
              <a:buChar char="ü"/>
            </a:pPr>
            <a:r>
              <a:rPr lang="en-US" sz="1300">
                <a:solidFill>
                  <a:srgbClr val="002A5C"/>
                </a:solidFill>
                <a:latin typeface="Arial"/>
                <a:cs typeface="Arial"/>
              </a:rPr>
              <a:t>Some exceptions to annual accounting apply</a:t>
            </a:r>
          </a:p>
          <a:p>
            <a:pPr marL="285750" lvl="0" indent="-285750">
              <a:spcBef>
                <a:spcPts val="1200"/>
              </a:spcBef>
              <a:buFont typeface="Wingdings" panose="05000000000000000000" pitchFamily="2" charset="2"/>
              <a:buChar char="ü"/>
            </a:pPr>
            <a:r>
              <a:rPr lang="en-US" sz="1300">
                <a:solidFill>
                  <a:srgbClr val="002A5C"/>
                </a:solidFill>
                <a:latin typeface="Arial"/>
                <a:cs typeface="Arial"/>
              </a:rPr>
              <a:t>Subject to payee site review monitoring</a:t>
            </a:r>
          </a:p>
          <a:p>
            <a:pPr lvl="0" algn="r">
              <a:spcBef>
                <a:spcPts val="1200"/>
              </a:spcBef>
            </a:pPr>
            <a:endParaRPr lang="en-US" sz="800">
              <a:solidFill>
                <a:srgbClr val="002A5C"/>
              </a:solidFill>
              <a:latin typeface="Arial" panose="020B0604020202020204" pitchFamily="34" charset="0"/>
              <a:cs typeface="Arial" panose="020B0604020202020204" pitchFamily="34" charset="0"/>
            </a:endParaRPr>
          </a:p>
          <a:p>
            <a:pPr lvl="0" algn="r">
              <a:spcBef>
                <a:spcPts val="1200"/>
              </a:spcBef>
            </a:pPr>
            <a:r>
              <a:rPr lang="en-US" sz="800">
                <a:solidFill>
                  <a:srgbClr val="002A5C"/>
                </a:solidFill>
                <a:latin typeface="Arial"/>
                <a:cs typeface="Arial"/>
              </a:rPr>
              <a:t>(Please see slide 20 for complete list)</a:t>
            </a:r>
          </a:p>
          <a:p>
            <a:pPr lvl="0">
              <a:spcBef>
                <a:spcPts val="1200"/>
              </a:spcBef>
            </a:pPr>
            <a:endParaRPr lang="en-US" sz="1600">
              <a:solidFill>
                <a:srgbClr val="002A5C"/>
              </a:solidFill>
            </a:endParaRPr>
          </a:p>
        </p:txBody>
      </p:sp>
      <p:sp>
        <p:nvSpPr>
          <p:cNvPr id="7" name="Title 6"/>
          <p:cNvSpPr>
            <a:spLocks noGrp="1"/>
          </p:cNvSpPr>
          <p:nvPr>
            <p:ph type="title"/>
          </p:nvPr>
        </p:nvSpPr>
        <p:spPr>
          <a:xfrm>
            <a:off x="241622" y="1061920"/>
            <a:ext cx="8584556" cy="578734"/>
          </a:xfrm>
          <a:ln w="3175">
            <a:noFill/>
          </a:ln>
        </p:spPr>
        <p:txBody>
          <a:bodyPr>
            <a:noAutofit/>
          </a:bodyPr>
          <a:lstStyle/>
          <a:p>
            <a:pPr algn="ctr"/>
            <a:r>
              <a:rPr lang="en-US">
                <a:latin typeface="Times New Roman" panose="02020603050405020304" pitchFamily="18" charset="0"/>
                <a:cs typeface="Times New Roman" panose="02020603050405020304" pitchFamily="18" charset="0"/>
              </a:rPr>
              <a:t>Reporting</a:t>
            </a:r>
          </a:p>
        </p:txBody>
      </p:sp>
      <p:sp>
        <p:nvSpPr>
          <p:cNvPr id="2" name="TextBox 1">
            <a:extLst>
              <a:ext uri="{FF2B5EF4-FFF2-40B4-BE49-F238E27FC236}">
                <a16:creationId xmlns:a16="http://schemas.microsoft.com/office/drawing/2014/main" id="{F6E61E0E-A4F3-96FC-8A39-A766C3FC48CF}"/>
              </a:ext>
            </a:extLst>
          </p:cNvPr>
          <p:cNvSpPr txBox="1"/>
          <p:nvPr/>
        </p:nvSpPr>
        <p:spPr>
          <a:xfrm>
            <a:off x="584522" y="1902400"/>
            <a:ext cx="8100391" cy="430887"/>
          </a:xfrm>
          <a:prstGeom prst="rect">
            <a:avLst/>
          </a:prstGeom>
          <a:noFill/>
          <a:ln w="3175">
            <a:noFill/>
          </a:ln>
        </p:spPr>
        <p:txBody>
          <a:bodyPr wrap="square" lIns="91440" tIns="45720" rIns="91440" bIns="45720" rtlCol="0" anchor="t">
            <a:spAutoFit/>
          </a:bodyPr>
          <a:lstStyle/>
          <a:p>
            <a:pPr algn="ctr"/>
            <a:r>
              <a:rPr lang="en-US" sz="2200">
                <a:latin typeface="Arial"/>
                <a:cs typeface="Arial"/>
              </a:rPr>
              <a:t>Guardian vs. Representative Payee</a:t>
            </a:r>
          </a:p>
        </p:txBody>
      </p:sp>
    </p:spTree>
    <p:extLst>
      <p:ext uri="{BB962C8B-B14F-4D97-AF65-F5344CB8AC3E}">
        <p14:creationId xmlns:p14="http://schemas.microsoft.com/office/powerpoint/2010/main" val="599361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p:cNvSpPr txBox="1"/>
          <p:nvPr/>
        </p:nvSpPr>
        <p:spPr>
          <a:xfrm>
            <a:off x="584522" y="2651812"/>
            <a:ext cx="3854369" cy="98488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lgn="ctr">
              <a:spcBef>
                <a:spcPts val="1200"/>
              </a:spcBef>
            </a:pPr>
            <a:r>
              <a:rPr lang="en-US" sz="1600" b="1" u="sng">
                <a:solidFill>
                  <a:srgbClr val="008C78"/>
                </a:solidFill>
                <a:latin typeface="Arial"/>
                <a:cs typeface="Arial"/>
              </a:rPr>
              <a:t>Guardian</a:t>
            </a:r>
            <a:endParaRPr lang="en-US" sz="1600" b="1" u="sng">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Public guardianship program in many states or localities</a:t>
            </a:r>
          </a:p>
        </p:txBody>
      </p:sp>
      <p:sp>
        <p:nvSpPr>
          <p:cNvPr id="16" name="TextBox 15"/>
          <p:cNvSpPr txBox="1"/>
          <p:nvPr/>
        </p:nvSpPr>
        <p:spPr>
          <a:xfrm>
            <a:off x="4896090" y="2651812"/>
            <a:ext cx="3843945" cy="286232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lgn="ctr">
              <a:spcBef>
                <a:spcPts val="1200"/>
              </a:spcBef>
            </a:pPr>
            <a:r>
              <a:rPr lang="en-US" sz="1600" b="1" u="sng">
                <a:solidFill>
                  <a:srgbClr val="008C78"/>
                </a:solidFill>
                <a:latin typeface="Arial"/>
                <a:cs typeface="Arial"/>
              </a:rPr>
              <a:t>Representative Payee</a:t>
            </a: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A private institution operated for profit and licensed under state law, which has custody of the beneficiary</a:t>
            </a: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Persons other than above who are able and willing to serve as a payee for a beneficiary; e.g., members of community groups or organizations who volunteer to serve as payee for a beneficiary</a:t>
            </a:r>
          </a:p>
        </p:txBody>
      </p:sp>
      <p:sp>
        <p:nvSpPr>
          <p:cNvPr id="7" name="Title 6"/>
          <p:cNvSpPr>
            <a:spLocks noGrp="1"/>
          </p:cNvSpPr>
          <p:nvPr>
            <p:ph type="title"/>
          </p:nvPr>
        </p:nvSpPr>
        <p:spPr>
          <a:xfrm>
            <a:off x="389965" y="1134823"/>
            <a:ext cx="8350070" cy="578734"/>
          </a:xfrm>
          <a:ln w="3175">
            <a:noFill/>
          </a:ln>
        </p:spPr>
        <p:txBody>
          <a:bodyPr>
            <a:noAutofit/>
          </a:bodyPr>
          <a:lstStyle/>
          <a:p>
            <a:pPr algn="ctr"/>
            <a:r>
              <a:rPr lang="en-US">
                <a:latin typeface="Times New Roman" panose="02020603050405020304" pitchFamily="18" charset="0"/>
                <a:cs typeface="Times New Roman" panose="02020603050405020304" pitchFamily="18" charset="0"/>
              </a:rPr>
              <a:t>Last Resort</a:t>
            </a:r>
          </a:p>
        </p:txBody>
      </p:sp>
      <p:sp>
        <p:nvSpPr>
          <p:cNvPr id="2" name="TextBox 1">
            <a:extLst>
              <a:ext uri="{FF2B5EF4-FFF2-40B4-BE49-F238E27FC236}">
                <a16:creationId xmlns:a16="http://schemas.microsoft.com/office/drawing/2014/main" id="{9CEC558B-7596-8270-B933-B2F135FC9F69}"/>
              </a:ext>
            </a:extLst>
          </p:cNvPr>
          <p:cNvSpPr txBox="1"/>
          <p:nvPr/>
        </p:nvSpPr>
        <p:spPr>
          <a:xfrm>
            <a:off x="639644" y="1902916"/>
            <a:ext cx="8100391" cy="430887"/>
          </a:xfrm>
          <a:prstGeom prst="rect">
            <a:avLst/>
          </a:prstGeom>
          <a:noFill/>
          <a:ln w="3175">
            <a:noFill/>
          </a:ln>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200">
                <a:latin typeface="Arial"/>
                <a:cs typeface="Arial"/>
              </a:rPr>
              <a:t>Guardian vs. Representative Payee</a:t>
            </a:r>
          </a:p>
        </p:txBody>
      </p:sp>
      <p:sp>
        <p:nvSpPr>
          <p:cNvPr id="3" name="TextBox 2">
            <a:extLst>
              <a:ext uri="{FF2B5EF4-FFF2-40B4-BE49-F238E27FC236}">
                <a16:creationId xmlns:a16="http://schemas.microsoft.com/office/drawing/2014/main" id="{B0DB999F-777A-BACC-AD86-C285BB266CD1}"/>
              </a:ext>
            </a:extLst>
          </p:cNvPr>
          <p:cNvSpPr txBox="1"/>
          <p:nvPr/>
        </p:nvSpPr>
        <p:spPr>
          <a:xfrm>
            <a:off x="0" y="5514134"/>
            <a:ext cx="7994469" cy="861774"/>
          </a:xfrm>
          <a:prstGeom prst="rect">
            <a:avLst/>
          </a:prstGeom>
          <a:noFill/>
        </p:spPr>
        <p:txBody>
          <a:bodyPr wrap="square" rtlCol="0">
            <a:spAutoFit/>
          </a:bodyPr>
          <a:lstStyle/>
          <a:p>
            <a:r>
              <a:rPr lang="en-US" sz="1000"/>
              <a:t>*This list of last resort are for </a:t>
            </a:r>
            <a:r>
              <a:rPr lang="en-US" sz="1000">
                <a:effectLst/>
                <a:latin typeface="Times New Roman" panose="02020603050405020304" pitchFamily="18" charset="0"/>
                <a:ea typeface="Calibri" panose="020F0502020204030204" pitchFamily="34" charset="0"/>
              </a:rPr>
              <a:t>adult beneficiaries who do not have a drug addiction or alcoholism condition.  </a:t>
            </a:r>
          </a:p>
          <a:p>
            <a:r>
              <a:rPr lang="en-US" sz="1000">
                <a:latin typeface="Times New Roman" panose="02020603050405020304" pitchFamily="18" charset="0"/>
                <a:ea typeface="Calibri" panose="020F0502020204030204" pitchFamily="34" charset="0"/>
              </a:rPr>
              <a:t>*The list of last resort for individuals with a drug or alcohol condition are </a:t>
            </a:r>
            <a:r>
              <a:rPr lang="da-DK" sz="1000">
                <a:latin typeface="Times New Roman" panose="02020603050405020304" pitchFamily="18" charset="0"/>
                <a:ea typeface="Calibri" panose="020F0502020204030204" pitchFamily="34" charset="0"/>
                <a:hlinkClick r:id="rId3"/>
              </a:rPr>
              <a:t>20 C.F.R. §§ 404.2021</a:t>
            </a:r>
            <a:r>
              <a:rPr lang="da-DK" sz="1000">
                <a:latin typeface="Times New Roman" panose="02020603050405020304" pitchFamily="18" charset="0"/>
                <a:ea typeface="Calibri" panose="020F0502020204030204" pitchFamily="34" charset="0"/>
              </a:rPr>
              <a:t> and </a:t>
            </a:r>
            <a:r>
              <a:rPr lang="da-DK" sz="1000">
                <a:hlinkClick r:id="rId4"/>
              </a:rPr>
              <a:t>20 C.F.R $$ 416.621 </a:t>
            </a:r>
            <a:endParaRPr lang="en-US" sz="1000">
              <a:effectLst/>
              <a:latin typeface="Times New Roman" panose="02020603050405020304" pitchFamily="18" charset="0"/>
              <a:ea typeface="Calibri" panose="020F0502020204030204" pitchFamily="34" charset="0"/>
            </a:endParaRPr>
          </a:p>
          <a:p>
            <a:endParaRPr lang="en-US" sz="1000">
              <a:effectLst/>
              <a:latin typeface="Times New Roman" panose="02020603050405020304" pitchFamily="18" charset="0"/>
              <a:ea typeface="Calibri" panose="020F0502020204030204" pitchFamily="34" charset="0"/>
            </a:endParaRPr>
          </a:p>
          <a:p>
            <a:endParaRPr lang="en-US" sz="1000">
              <a:effectLst/>
              <a:latin typeface="Times New Roman" panose="02020603050405020304" pitchFamily="18" charset="0"/>
              <a:ea typeface="Calibri" panose="020F0502020204030204" pitchFamily="34" charset="0"/>
            </a:endParaRPr>
          </a:p>
          <a:p>
            <a:r>
              <a:rPr lang="en-US" sz="1000">
                <a:effectLst/>
                <a:latin typeface="Times New Roman" panose="02020603050405020304" pitchFamily="18" charset="0"/>
                <a:ea typeface="Calibri" panose="020F0502020204030204" pitchFamily="34" charset="0"/>
              </a:rPr>
              <a:t> </a:t>
            </a:r>
            <a:endParaRPr lang="en-US" sz="1000"/>
          </a:p>
        </p:txBody>
      </p:sp>
    </p:spTree>
    <p:extLst>
      <p:ext uri="{BB962C8B-B14F-4D97-AF65-F5344CB8AC3E}">
        <p14:creationId xmlns:p14="http://schemas.microsoft.com/office/powerpoint/2010/main" val="961541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p:cNvSpPr txBox="1"/>
          <p:nvPr/>
        </p:nvSpPr>
        <p:spPr>
          <a:xfrm>
            <a:off x="485461" y="2340202"/>
            <a:ext cx="3848582" cy="317009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lgn="ctr">
              <a:spcBef>
                <a:spcPts val="1200"/>
              </a:spcBef>
            </a:pPr>
            <a:r>
              <a:rPr lang="en-US" b="1" u="sng">
                <a:solidFill>
                  <a:srgbClr val="008C78"/>
                </a:solidFill>
                <a:latin typeface="Arial"/>
                <a:cs typeface="Arial"/>
              </a:rPr>
              <a:t>Guardian</a:t>
            </a:r>
            <a:endParaRPr lang="en-US">
              <a:solidFill>
                <a:srgbClr val="002A5C"/>
              </a:solidFill>
            </a:endParaRP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Fiduciary duty</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Possible bond; restricted accounts</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Marshal assets</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Separate bank account</a:t>
            </a:r>
          </a:p>
          <a:p>
            <a:pPr marL="285750" indent="-285750">
              <a:spcBef>
                <a:spcPts val="1200"/>
              </a:spcBef>
              <a:buFont typeface="Wingdings" panose="05000000000000000000" pitchFamily="2" charset="2"/>
              <a:buChar char="ü"/>
            </a:pPr>
            <a:r>
              <a:rPr lang="en-US" sz="1400">
                <a:solidFill>
                  <a:srgbClr val="002A5C"/>
                </a:solidFill>
                <a:latin typeface="Arial"/>
                <a:cs typeface="Arial"/>
              </a:rPr>
              <a:t>Possible statutory guidance on investment </a:t>
            </a:r>
            <a:endParaRPr lang="en-US" sz="1400">
              <a:solidFill>
                <a:srgbClr val="002A5C"/>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Possible court approval of real estate and asset sale</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Account to court</a:t>
            </a:r>
          </a:p>
        </p:txBody>
      </p:sp>
      <p:sp>
        <p:nvSpPr>
          <p:cNvPr id="16" name="TextBox 15"/>
          <p:cNvSpPr txBox="1"/>
          <p:nvPr/>
        </p:nvSpPr>
        <p:spPr>
          <a:xfrm>
            <a:off x="4809959" y="2340202"/>
            <a:ext cx="4052858" cy="258532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lgn="ctr">
              <a:spcBef>
                <a:spcPts val="1200"/>
              </a:spcBef>
            </a:pPr>
            <a:r>
              <a:rPr lang="en-US" b="1" u="sng">
                <a:solidFill>
                  <a:srgbClr val="008C78"/>
                </a:solidFill>
                <a:latin typeface="Arial"/>
                <a:cs typeface="Arial"/>
              </a:rPr>
              <a:t>Representative Payee</a:t>
            </a:r>
            <a:endParaRPr lang="en-US">
              <a:solidFill>
                <a:srgbClr val="002A5C"/>
              </a:solidFill>
            </a:endParaRP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Fiduciary duty</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Maintain current needs</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Special bank account</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Guidance on creditors’ claims</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No contracts</a:t>
            </a:r>
          </a:p>
          <a:p>
            <a:pPr marL="285750" lvl="0" indent="-285750">
              <a:spcBef>
                <a:spcPts val="1200"/>
              </a:spcBef>
              <a:buFont typeface="Wingdings" panose="05000000000000000000" pitchFamily="2" charset="2"/>
              <a:buChar char="ü"/>
            </a:pPr>
            <a:r>
              <a:rPr lang="en-US" sz="1400">
                <a:solidFill>
                  <a:srgbClr val="002A5C"/>
                </a:solidFill>
                <a:latin typeface="Arial"/>
                <a:cs typeface="Arial"/>
              </a:rPr>
              <a:t>Personal responsibility for misused funds</a:t>
            </a:r>
          </a:p>
        </p:txBody>
      </p:sp>
      <p:sp>
        <p:nvSpPr>
          <p:cNvPr id="7" name="Title 6"/>
          <p:cNvSpPr>
            <a:spLocks noGrp="1"/>
          </p:cNvSpPr>
          <p:nvPr>
            <p:ph type="title"/>
          </p:nvPr>
        </p:nvSpPr>
        <p:spPr>
          <a:xfrm>
            <a:off x="109330" y="1095066"/>
            <a:ext cx="8927094" cy="578734"/>
          </a:xfrm>
          <a:ln w="3175">
            <a:noFill/>
          </a:ln>
        </p:spPr>
        <p:txBody>
          <a:bodyPr>
            <a:noAutofit/>
          </a:bodyPr>
          <a:lstStyle/>
          <a:p>
            <a:pPr algn="ctr"/>
            <a:r>
              <a:rPr lang="en-US">
                <a:solidFill>
                  <a:srgbClr val="002A5C"/>
                </a:solidFill>
                <a:latin typeface="Times New Roman" panose="02020603050405020304" pitchFamily="18" charset="0"/>
                <a:cs typeface="Times New Roman" panose="02020603050405020304" pitchFamily="18" charset="0"/>
              </a:rPr>
              <a:t>Financial Management</a:t>
            </a:r>
          </a:p>
        </p:txBody>
      </p:sp>
      <p:sp>
        <p:nvSpPr>
          <p:cNvPr id="2" name="TextBox 1">
            <a:extLst>
              <a:ext uri="{FF2B5EF4-FFF2-40B4-BE49-F238E27FC236}">
                <a16:creationId xmlns:a16="http://schemas.microsoft.com/office/drawing/2014/main" id="{9CEC558B-7596-8270-B933-B2F135FC9F69}"/>
              </a:ext>
            </a:extLst>
          </p:cNvPr>
          <p:cNvSpPr txBox="1"/>
          <p:nvPr/>
        </p:nvSpPr>
        <p:spPr>
          <a:xfrm>
            <a:off x="382908" y="1780996"/>
            <a:ext cx="8100391" cy="430887"/>
          </a:xfrm>
          <a:prstGeom prst="rect">
            <a:avLst/>
          </a:prstGeom>
          <a:noFill/>
          <a:ln w="3175">
            <a:noFill/>
          </a:ln>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200">
                <a:latin typeface="Arial"/>
                <a:cs typeface="Arial"/>
              </a:rPr>
              <a:t>Guardian vs. Representative Payee</a:t>
            </a:r>
          </a:p>
        </p:txBody>
      </p:sp>
    </p:spTree>
    <p:extLst>
      <p:ext uri="{BB962C8B-B14F-4D97-AF65-F5344CB8AC3E}">
        <p14:creationId xmlns:p14="http://schemas.microsoft.com/office/powerpoint/2010/main" val="4228521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p:cNvSpPr txBox="1"/>
          <p:nvPr/>
        </p:nvSpPr>
        <p:spPr>
          <a:xfrm>
            <a:off x="287342" y="2371572"/>
            <a:ext cx="3848582" cy="218521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spcBef>
                <a:spcPts val="1200"/>
              </a:spcBef>
            </a:pPr>
            <a:r>
              <a:rPr lang="en-US" sz="1600" b="1" u="sng">
                <a:solidFill>
                  <a:srgbClr val="008C78"/>
                </a:solidFill>
                <a:latin typeface="Arial"/>
                <a:cs typeface="Arial"/>
              </a:rPr>
              <a:t>Guardian</a:t>
            </a:r>
            <a:endParaRPr lang="en-US" sz="1600" b="1" u="sng">
              <a:solidFill>
                <a:srgbClr val="008C78"/>
              </a:solidFill>
              <a:latin typeface="Arial" panose="020B0604020202020204" pitchFamily="34" charset="0"/>
              <a:cs typeface="Arial" panose="020B0604020202020204" pitchFamily="34" charset="0"/>
            </a:endParaRP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Notice of hearing</a:t>
            </a: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May attend hearing</a:t>
            </a: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Appeal to higher state court</a:t>
            </a: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May file for termination &amp; restoration of rights</a:t>
            </a:r>
          </a:p>
        </p:txBody>
      </p:sp>
      <p:sp>
        <p:nvSpPr>
          <p:cNvPr id="16" name="TextBox 15"/>
          <p:cNvSpPr txBox="1"/>
          <p:nvPr/>
        </p:nvSpPr>
        <p:spPr>
          <a:xfrm>
            <a:off x="4661452" y="2371572"/>
            <a:ext cx="3856088" cy="193899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pPr algn="ctr">
              <a:spcBef>
                <a:spcPts val="1200"/>
              </a:spcBef>
            </a:pPr>
            <a:r>
              <a:rPr lang="en-US" sz="1600" b="1" u="sng">
                <a:solidFill>
                  <a:srgbClr val="008C78"/>
                </a:solidFill>
                <a:latin typeface="Arial"/>
                <a:cs typeface="Arial"/>
              </a:rPr>
              <a:t>Representative Payee</a:t>
            </a:r>
            <a:endParaRPr lang="en-US" sz="1600">
              <a:solidFill>
                <a:srgbClr val="002A5C"/>
              </a:solidFill>
            </a:endParaRP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Advance notice of need for a payee</a:t>
            </a: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Opportunity to protest</a:t>
            </a: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Notice of payee appointment</a:t>
            </a:r>
          </a:p>
          <a:p>
            <a:pPr marL="285750" lvl="0" indent="-285750">
              <a:spcBef>
                <a:spcPts val="1200"/>
              </a:spcBef>
              <a:buFont typeface="Wingdings" panose="05000000000000000000" pitchFamily="2" charset="2"/>
              <a:buChar char="ü"/>
            </a:pPr>
            <a:r>
              <a:rPr lang="en-US" sz="1600">
                <a:solidFill>
                  <a:srgbClr val="002A5C"/>
                </a:solidFill>
                <a:latin typeface="Arial"/>
                <a:cs typeface="Arial"/>
              </a:rPr>
              <a:t>Appeal to Social Security</a:t>
            </a:r>
          </a:p>
        </p:txBody>
      </p:sp>
      <p:sp>
        <p:nvSpPr>
          <p:cNvPr id="7" name="Title 6"/>
          <p:cNvSpPr>
            <a:spLocks noGrp="1"/>
          </p:cNvSpPr>
          <p:nvPr>
            <p:ph type="title"/>
          </p:nvPr>
        </p:nvSpPr>
        <p:spPr>
          <a:xfrm>
            <a:off x="89452" y="1045370"/>
            <a:ext cx="8856428" cy="578734"/>
          </a:xfrm>
          <a:ln w="3175">
            <a:noFill/>
          </a:ln>
        </p:spPr>
        <p:txBody>
          <a:bodyPr>
            <a:noAutofit/>
          </a:bodyPr>
          <a:lstStyle/>
          <a:p>
            <a:pPr algn="ctr"/>
            <a:r>
              <a:rPr lang="en-US">
                <a:latin typeface="Times New Roman" panose="02020603050405020304" pitchFamily="18" charset="0"/>
                <a:cs typeface="Times New Roman" panose="02020603050405020304" pitchFamily="18" charset="0"/>
              </a:rPr>
              <a:t>Participation</a:t>
            </a:r>
          </a:p>
        </p:txBody>
      </p:sp>
      <p:sp>
        <p:nvSpPr>
          <p:cNvPr id="2" name="TextBox 1">
            <a:extLst>
              <a:ext uri="{FF2B5EF4-FFF2-40B4-BE49-F238E27FC236}">
                <a16:creationId xmlns:a16="http://schemas.microsoft.com/office/drawing/2014/main" id="{9CEC558B-7596-8270-B933-B2F135FC9F69}"/>
              </a:ext>
            </a:extLst>
          </p:cNvPr>
          <p:cNvSpPr txBox="1"/>
          <p:nvPr/>
        </p:nvSpPr>
        <p:spPr>
          <a:xfrm>
            <a:off x="639644" y="1765756"/>
            <a:ext cx="8100391" cy="430887"/>
          </a:xfrm>
          <a:prstGeom prst="rect">
            <a:avLst/>
          </a:prstGeom>
          <a:noFill/>
          <a:ln w="3175">
            <a:noFill/>
          </a:ln>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200">
                <a:latin typeface="Arial"/>
                <a:cs typeface="Arial"/>
              </a:rPr>
              <a:t>Guardian vs. Representative Payee</a:t>
            </a:r>
          </a:p>
        </p:txBody>
      </p:sp>
    </p:spTree>
    <p:extLst>
      <p:ext uri="{BB962C8B-B14F-4D97-AF65-F5344CB8AC3E}">
        <p14:creationId xmlns:p14="http://schemas.microsoft.com/office/powerpoint/2010/main" val="1035052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a:latin typeface="Times New Roman" panose="02020603050405020304" pitchFamily="18" charset="0"/>
                <a:cs typeface="Times New Roman" panose="02020603050405020304" pitchFamily="18" charset="0"/>
              </a:rPr>
              <a:t>Who Needs a </a:t>
            </a:r>
            <a:br>
              <a:rPr lang="en-US" sz="4000">
                <a:latin typeface="Times New Roman" panose="02020603050405020304" pitchFamily="18" charset="0"/>
                <a:cs typeface="Times New Roman" panose="02020603050405020304" pitchFamily="18" charset="0"/>
              </a:rPr>
            </a:br>
            <a:r>
              <a:rPr lang="en-US" sz="4000">
                <a:latin typeface="Times New Roman" panose="02020603050405020304" pitchFamily="18" charset="0"/>
                <a:cs typeface="Times New Roman" panose="02020603050405020304" pitchFamily="18" charset="0"/>
              </a:rPr>
              <a:t>Representative Payee?</a:t>
            </a:r>
          </a:p>
        </p:txBody>
      </p:sp>
      <p:grpSp>
        <p:nvGrpSpPr>
          <p:cNvPr id="4" name="Group 3"/>
          <p:cNvGrpSpPr/>
          <p:nvPr/>
        </p:nvGrpSpPr>
        <p:grpSpPr>
          <a:xfrm>
            <a:off x="752355" y="2838958"/>
            <a:ext cx="2268638" cy="2268638"/>
            <a:chOff x="734993" y="2768321"/>
            <a:chExt cx="2268638" cy="2268638"/>
          </a:xfrm>
        </p:grpSpPr>
        <p:sp>
          <p:nvSpPr>
            <p:cNvPr id="8" name="Oval 7"/>
            <p:cNvSpPr/>
            <p:nvPr/>
          </p:nvSpPr>
          <p:spPr>
            <a:xfrm>
              <a:off x="734993" y="2768321"/>
              <a:ext cx="2268638" cy="2268638"/>
            </a:xfrm>
            <a:prstGeom prst="ellipse">
              <a:avLst/>
            </a:prstGeom>
            <a:solidFill>
              <a:srgbClr val="007D7D"/>
            </a:solidFill>
            <a:ln>
              <a:solidFill>
                <a:srgbClr val="007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9109" y="3610251"/>
              <a:ext cx="2200406" cy="584775"/>
            </a:xfrm>
            <a:prstGeom prst="rect">
              <a:avLst/>
            </a:prstGeom>
            <a:noFill/>
          </p:spPr>
          <p:txBody>
            <a:bodyPr wrap="square" rtlCol="0">
              <a:spAutoFit/>
            </a:bodyPr>
            <a:lstStyle/>
            <a:p>
              <a:pPr algn="ctr"/>
              <a:r>
                <a:rPr lang="en-US" sz="1600">
                  <a:solidFill>
                    <a:schemeClr val="bg1"/>
                  </a:solidFill>
                </a:rPr>
                <a:t>Most minor children under the age of 18</a:t>
              </a:r>
            </a:p>
          </p:txBody>
        </p:sp>
      </p:grpSp>
      <p:sp>
        <p:nvSpPr>
          <p:cNvPr id="16" name="Oval 15"/>
          <p:cNvSpPr/>
          <p:nvPr/>
        </p:nvSpPr>
        <p:spPr>
          <a:xfrm>
            <a:off x="3437681" y="2838958"/>
            <a:ext cx="2268638" cy="2268638"/>
          </a:xfrm>
          <a:prstGeom prst="ellipse">
            <a:avLst/>
          </a:prstGeom>
          <a:solidFill>
            <a:srgbClr val="007D7D"/>
          </a:solidFill>
          <a:ln>
            <a:solidFill>
              <a:srgbClr val="007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471797" y="3557779"/>
            <a:ext cx="2200406" cy="830997"/>
          </a:xfrm>
          <a:prstGeom prst="rect">
            <a:avLst/>
          </a:prstGeom>
          <a:noFill/>
        </p:spPr>
        <p:txBody>
          <a:bodyPr wrap="square" rtlCol="0">
            <a:spAutoFit/>
          </a:bodyPr>
          <a:lstStyle/>
          <a:p>
            <a:pPr algn="ctr"/>
            <a:r>
              <a:rPr lang="en-US" sz="1600">
                <a:solidFill>
                  <a:schemeClr val="bg1"/>
                </a:solidFill>
              </a:rPr>
              <a:t>Adults declared </a:t>
            </a:r>
            <a:br>
              <a:rPr lang="en-US" sz="1600">
                <a:solidFill>
                  <a:schemeClr val="bg1"/>
                </a:solidFill>
              </a:rPr>
            </a:br>
            <a:r>
              <a:rPr lang="en-US" sz="1600">
                <a:solidFill>
                  <a:schemeClr val="bg1"/>
                </a:solidFill>
              </a:rPr>
              <a:t>by court as incompetent</a:t>
            </a:r>
          </a:p>
        </p:txBody>
      </p:sp>
      <p:grpSp>
        <p:nvGrpSpPr>
          <p:cNvPr id="6" name="Group 5"/>
          <p:cNvGrpSpPr/>
          <p:nvPr/>
        </p:nvGrpSpPr>
        <p:grpSpPr>
          <a:xfrm>
            <a:off x="6123007" y="2838958"/>
            <a:ext cx="2268638" cy="2268638"/>
            <a:chOff x="6925520" y="3254457"/>
            <a:chExt cx="2268638" cy="2268638"/>
          </a:xfrm>
        </p:grpSpPr>
        <p:sp>
          <p:nvSpPr>
            <p:cNvPr id="18" name="Oval 17"/>
            <p:cNvSpPr/>
            <p:nvPr/>
          </p:nvSpPr>
          <p:spPr>
            <a:xfrm>
              <a:off x="6925520" y="3254457"/>
              <a:ext cx="2268638" cy="2268638"/>
            </a:xfrm>
            <a:prstGeom prst="ellipse">
              <a:avLst/>
            </a:prstGeom>
            <a:solidFill>
              <a:srgbClr val="007D7D"/>
            </a:solidFill>
            <a:ln>
              <a:solidFill>
                <a:srgbClr val="007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993752" y="3829653"/>
              <a:ext cx="2200406" cy="1569660"/>
            </a:xfrm>
            <a:prstGeom prst="rect">
              <a:avLst/>
            </a:prstGeom>
            <a:noFill/>
          </p:spPr>
          <p:txBody>
            <a:bodyPr wrap="square" lIns="91440" tIns="45720" rIns="91440" bIns="45720" rtlCol="0" anchor="t">
              <a:spAutoFit/>
            </a:bodyPr>
            <a:lstStyle/>
            <a:p>
              <a:pPr algn="ctr"/>
              <a:r>
                <a:rPr lang="en-US" sz="1600">
                  <a:solidFill>
                    <a:schemeClr val="bg1"/>
                  </a:solidFill>
                </a:rPr>
                <a:t>Adults incapable of managing or directing the management of their Social Security benefits and SSI payments</a:t>
              </a:r>
              <a:endParaRPr lang="en-US" sz="1600">
                <a:solidFill>
                  <a:schemeClr val="bg1"/>
                </a:solidFill>
                <a:cs typeface="Calibri"/>
              </a:endParaRPr>
            </a:p>
          </p:txBody>
        </p:sp>
      </p:grpSp>
    </p:spTree>
    <p:extLst>
      <p:ext uri="{BB962C8B-B14F-4D97-AF65-F5344CB8AC3E}">
        <p14:creationId xmlns:p14="http://schemas.microsoft.com/office/powerpoint/2010/main" val="749993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1540" y="1075040"/>
            <a:ext cx="8609162" cy="884886"/>
          </a:xfrm>
          <a:ln w="3175">
            <a:noFill/>
          </a:ln>
        </p:spPr>
        <p:txBody>
          <a:bodyPr>
            <a:normAutofit/>
          </a:bodyPr>
          <a:lstStyle/>
          <a:p>
            <a:pPr algn="ctr"/>
            <a:r>
              <a:rPr lang="en-US" sz="4000">
                <a:latin typeface="Times New Roman"/>
                <a:cs typeface="Times New Roman"/>
              </a:rPr>
              <a:t>Representative Payee</a:t>
            </a:r>
            <a:r>
              <a:rPr lang="en-US">
                <a:latin typeface="Times New Roman"/>
                <a:cs typeface="Times New Roman"/>
              </a:rPr>
              <a:t> Duties</a:t>
            </a:r>
            <a:endParaRPr lang="en-US" sz="4000">
              <a:latin typeface="Times New Roman"/>
              <a:cs typeface="Times New Roman"/>
            </a:endParaRPr>
          </a:p>
        </p:txBody>
      </p:sp>
      <p:sp>
        <p:nvSpPr>
          <p:cNvPr id="5" name="Content Placeholder 2"/>
          <p:cNvSpPr>
            <a:spLocks noGrp="1"/>
          </p:cNvSpPr>
          <p:nvPr>
            <p:ph idx="1"/>
          </p:nvPr>
        </p:nvSpPr>
        <p:spPr>
          <a:xfrm>
            <a:off x="602771" y="1828801"/>
            <a:ext cx="7886700" cy="3953595"/>
          </a:xfrm>
        </p:spPr>
        <p:txBody>
          <a:bodyPr lIns="548640" rIns="548640" anchor="t">
            <a:noAutofit/>
          </a:bodyPr>
          <a:lstStyle/>
          <a:p>
            <a:r>
              <a:rPr lang="en-US" sz="1400" b="0" i="0">
                <a:solidFill>
                  <a:srgbClr val="002A5C"/>
                </a:solidFill>
                <a:effectLst/>
                <a:latin typeface="Arial"/>
                <a:cs typeface="Arial"/>
              </a:rPr>
              <a:t>Determine the beneficiary’s needs and use</a:t>
            </a:r>
            <a:r>
              <a:rPr lang="en-US" sz="1400">
                <a:solidFill>
                  <a:srgbClr val="002A5C"/>
                </a:solidFill>
                <a:latin typeface="Arial"/>
                <a:cs typeface="Arial"/>
              </a:rPr>
              <a:t> their</a:t>
            </a:r>
            <a:r>
              <a:rPr lang="en-US" sz="1400" b="0" i="0">
                <a:solidFill>
                  <a:srgbClr val="002A5C"/>
                </a:solidFill>
                <a:effectLst/>
                <a:latin typeface="Arial"/>
                <a:cs typeface="Arial"/>
              </a:rPr>
              <a:t> payments to meet those needs;</a:t>
            </a:r>
          </a:p>
          <a:p>
            <a:pPr algn="l">
              <a:buFont typeface="Arial" panose="020B0604020202020204" pitchFamily="34" charset="0"/>
              <a:buChar char="•"/>
            </a:pPr>
            <a:r>
              <a:rPr lang="en-US" sz="1400" b="0" i="0">
                <a:solidFill>
                  <a:srgbClr val="002A5C"/>
                </a:solidFill>
                <a:effectLst/>
                <a:latin typeface="Arial"/>
                <a:cs typeface="Arial"/>
              </a:rPr>
              <a:t>Save any money left after meeting the beneficiary’s current needs in an interest-bearing account or savings bonds for the beneficiary's future needs;</a:t>
            </a:r>
          </a:p>
          <a:p>
            <a:pPr algn="l">
              <a:buFont typeface="Arial" panose="020B0604020202020204" pitchFamily="34" charset="0"/>
              <a:buChar char="•"/>
            </a:pPr>
            <a:r>
              <a:rPr lang="en-US" sz="1400" b="0" i="0">
                <a:solidFill>
                  <a:srgbClr val="002A5C"/>
                </a:solidFill>
                <a:effectLst/>
                <a:latin typeface="Arial"/>
                <a:cs typeface="Arial"/>
              </a:rPr>
              <a:t>Report any changes or events which could affect the beneficiary's eligibility for payments;</a:t>
            </a:r>
          </a:p>
          <a:p>
            <a:pPr algn="l">
              <a:buFont typeface="Arial" panose="020B0604020202020204" pitchFamily="34" charset="0"/>
              <a:buChar char="•"/>
            </a:pPr>
            <a:r>
              <a:rPr lang="en-US" sz="1400" b="0" i="0">
                <a:solidFill>
                  <a:srgbClr val="002A5C"/>
                </a:solidFill>
                <a:effectLst/>
                <a:latin typeface="Arial"/>
                <a:cs typeface="Arial"/>
              </a:rPr>
              <a:t>Keep accurate written records and upon Social Security’s request, provide records of all payments received, spent, and saved;</a:t>
            </a:r>
          </a:p>
          <a:p>
            <a:pPr algn="l">
              <a:buFont typeface="Arial" panose="020B0604020202020204" pitchFamily="34" charset="0"/>
              <a:buChar char="•"/>
            </a:pPr>
            <a:r>
              <a:rPr lang="en-US" sz="1400" b="0" i="0">
                <a:solidFill>
                  <a:srgbClr val="002A5C"/>
                </a:solidFill>
                <a:effectLst/>
                <a:latin typeface="Arial"/>
                <a:cs typeface="Arial"/>
              </a:rPr>
              <a:t>Report to Social Security any changes that would affect performance or continuing as payee;</a:t>
            </a:r>
          </a:p>
          <a:p>
            <a:r>
              <a:rPr lang="en-US" sz="1400" b="0" i="0">
                <a:solidFill>
                  <a:srgbClr val="002A5C"/>
                </a:solidFill>
                <a:effectLst/>
                <a:latin typeface="Arial"/>
                <a:cs typeface="Arial"/>
              </a:rPr>
              <a:t>Complete reports accounting for </a:t>
            </a:r>
            <a:r>
              <a:rPr lang="en-US" sz="1400">
                <a:solidFill>
                  <a:srgbClr val="002A5C"/>
                </a:solidFill>
                <a:latin typeface="Arial"/>
                <a:cs typeface="Arial"/>
              </a:rPr>
              <a:t>your use</a:t>
            </a:r>
            <a:r>
              <a:rPr lang="en-US" sz="1400" b="0" i="0">
                <a:solidFill>
                  <a:srgbClr val="002A5C"/>
                </a:solidFill>
                <a:effectLst/>
                <a:latin typeface="Arial"/>
                <a:cs typeface="Arial"/>
              </a:rPr>
              <a:t> of payments, as required;</a:t>
            </a:r>
          </a:p>
          <a:p>
            <a:r>
              <a:rPr lang="en-US" sz="1400" b="0" i="0">
                <a:solidFill>
                  <a:srgbClr val="002A5C"/>
                </a:solidFill>
                <a:effectLst/>
                <a:latin typeface="Arial"/>
                <a:cs typeface="Arial"/>
              </a:rPr>
              <a:t>Return to Social Security any payments to which the beneficiary is not </a:t>
            </a:r>
            <a:r>
              <a:rPr lang="en-US" sz="1400">
                <a:solidFill>
                  <a:srgbClr val="002A5C"/>
                </a:solidFill>
                <a:latin typeface="Arial"/>
                <a:cs typeface="Arial"/>
              </a:rPr>
              <a:t>entitled.</a:t>
            </a:r>
          </a:p>
          <a:p>
            <a:r>
              <a:rPr lang="en-US" sz="1400">
                <a:solidFill>
                  <a:srgbClr val="002A5C"/>
                </a:solidFill>
                <a:latin typeface="Arial"/>
                <a:cs typeface="Arial"/>
              </a:rPr>
              <a:t>Return to Social Security any payments saved</a:t>
            </a:r>
            <a:r>
              <a:rPr lang="en-US" sz="1400" b="0" i="0">
                <a:solidFill>
                  <a:srgbClr val="002A5C"/>
                </a:solidFill>
                <a:effectLst/>
                <a:latin typeface="Arial"/>
                <a:cs typeface="Arial"/>
              </a:rPr>
              <a:t> when no longer acting as the representative payee for the beneficiary.</a:t>
            </a:r>
            <a:endParaRPr lang="en-US">
              <a:solidFill>
                <a:srgbClr val="002A5C"/>
              </a:solidFill>
            </a:endParaRPr>
          </a:p>
          <a:p>
            <a:pPr marL="342900" indent="-342900">
              <a:spcBef>
                <a:spcPts val="1200"/>
              </a:spcBef>
              <a:buFont typeface="Arial" panose="020B0604020202020204" pitchFamily="34" charset="0"/>
              <a:buChar char="•"/>
            </a:pPr>
            <a:endParaRPr lang="en-US" sz="1600"/>
          </a:p>
        </p:txBody>
      </p:sp>
    </p:spTree>
    <p:extLst>
      <p:ext uri="{BB962C8B-B14F-4D97-AF65-F5344CB8AC3E}">
        <p14:creationId xmlns:p14="http://schemas.microsoft.com/office/powerpoint/2010/main" val="3518210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319" y="1165571"/>
            <a:ext cx="7886700" cy="1028990"/>
          </a:xfrm>
          <a:ln w="3175">
            <a:noFill/>
          </a:ln>
        </p:spPr>
        <p:txBody>
          <a:bodyPr>
            <a:normAutofit/>
          </a:bodyPr>
          <a:lstStyle/>
          <a:p>
            <a:pPr algn="ctr"/>
            <a:r>
              <a:rPr lang="en-US">
                <a:latin typeface="Times New Roman" panose="02020603050405020304" pitchFamily="18" charset="0"/>
                <a:cs typeface="Times New Roman" panose="02020603050405020304" pitchFamily="18" charset="0"/>
              </a:rPr>
              <a:t>Objectives of Training Guide</a:t>
            </a:r>
          </a:p>
        </p:txBody>
      </p:sp>
      <p:sp>
        <p:nvSpPr>
          <p:cNvPr id="3" name="Content Placeholder 2"/>
          <p:cNvSpPr>
            <a:spLocks noGrp="1"/>
          </p:cNvSpPr>
          <p:nvPr>
            <p:ph idx="1"/>
          </p:nvPr>
        </p:nvSpPr>
        <p:spPr>
          <a:xfrm>
            <a:off x="519319" y="2196633"/>
            <a:ext cx="7886700" cy="3263624"/>
          </a:xfrm>
        </p:spPr>
        <p:txBody>
          <a:bodyPr lIns="548640" rIns="548640" anchor="t">
            <a:noAutofit/>
          </a:bodyPr>
          <a:lstStyle/>
          <a:p>
            <a:pPr marL="342900" indent="-342900">
              <a:lnSpc>
                <a:spcPct val="150000"/>
              </a:lnSpc>
              <a:spcBef>
                <a:spcPts val="600"/>
              </a:spcBef>
            </a:pPr>
            <a:r>
              <a:rPr lang="en-US" sz="1800" b="1">
                <a:latin typeface="Arial"/>
                <a:ea typeface="Tahoma"/>
                <a:cs typeface="Arial"/>
              </a:rPr>
              <a:t>Better serve </a:t>
            </a:r>
            <a:r>
              <a:rPr lang="en-US" sz="1800">
                <a:latin typeface="Arial"/>
                <a:ea typeface="Tahoma"/>
                <a:cs typeface="Arial"/>
              </a:rPr>
              <a:t>people who have both a payee and a guardian.</a:t>
            </a:r>
          </a:p>
          <a:p>
            <a:pPr marL="342900" indent="-342900">
              <a:lnSpc>
                <a:spcPct val="150000"/>
              </a:lnSpc>
              <a:spcBef>
                <a:spcPts val="600"/>
              </a:spcBef>
            </a:pPr>
            <a:r>
              <a:rPr lang="en-US" sz="1800" b="1">
                <a:latin typeface="Arial"/>
                <a:ea typeface="Tahoma"/>
                <a:cs typeface="Arial"/>
              </a:rPr>
              <a:t>Enhance</a:t>
            </a:r>
            <a:r>
              <a:rPr lang="en-US" sz="1800">
                <a:latin typeface="Arial"/>
                <a:ea typeface="Tahoma"/>
                <a:cs typeface="Arial"/>
              </a:rPr>
              <a:t> collaboration between the courts and Social Security.</a:t>
            </a:r>
          </a:p>
          <a:p>
            <a:pPr marL="342900" indent="-342900">
              <a:lnSpc>
                <a:spcPct val="150000"/>
              </a:lnSpc>
              <a:spcBef>
                <a:spcPts val="600"/>
              </a:spcBef>
            </a:pPr>
            <a:r>
              <a:rPr lang="en-US" sz="1800" b="1">
                <a:latin typeface="Arial"/>
                <a:ea typeface="Tahoma"/>
                <a:cs typeface="Arial"/>
              </a:rPr>
              <a:t>Orient</a:t>
            </a:r>
            <a:r>
              <a:rPr lang="en-US" sz="1800">
                <a:latin typeface="Arial"/>
                <a:ea typeface="Tahoma"/>
                <a:cs typeface="Arial"/>
              </a:rPr>
              <a:t> judges and court staff to the Social Security Representative Payee program.</a:t>
            </a:r>
            <a:endParaRPr lang="en-US" sz="1800">
              <a:ea typeface="Tahoma" panose="020B0604030504040204" pitchFamily="34" charset="0"/>
            </a:endParaRPr>
          </a:p>
          <a:p>
            <a:pPr marL="342900" indent="-342900">
              <a:lnSpc>
                <a:spcPct val="150000"/>
              </a:lnSpc>
              <a:spcBef>
                <a:spcPts val="600"/>
              </a:spcBef>
            </a:pPr>
            <a:r>
              <a:rPr lang="en-US" sz="1800" b="1">
                <a:latin typeface="Arial"/>
                <a:ea typeface="Tahoma"/>
                <a:cs typeface="Arial"/>
              </a:rPr>
              <a:t>Highlight</a:t>
            </a:r>
            <a:r>
              <a:rPr lang="en-US" sz="1800">
                <a:latin typeface="Arial"/>
                <a:ea typeface="Tahoma"/>
                <a:cs typeface="Arial"/>
              </a:rPr>
              <a:t> similarities and differences between a representative payee and a guardian.</a:t>
            </a:r>
          </a:p>
          <a:p>
            <a:pPr marL="342900" indent="-342900">
              <a:lnSpc>
                <a:spcPct val="150000"/>
              </a:lnSpc>
              <a:spcBef>
                <a:spcPts val="600"/>
              </a:spcBef>
            </a:pPr>
            <a:r>
              <a:rPr lang="en-US" sz="1800" b="1">
                <a:latin typeface="Arial"/>
                <a:ea typeface="Tahoma"/>
                <a:cs typeface="Arial"/>
              </a:rPr>
              <a:t>Alert</a:t>
            </a:r>
            <a:r>
              <a:rPr lang="en-US" sz="1800">
                <a:latin typeface="Arial"/>
                <a:ea typeface="Tahoma"/>
                <a:cs typeface="Arial"/>
              </a:rPr>
              <a:t> courts to possible misuse of Social Security payments. </a:t>
            </a:r>
            <a:endParaRPr lang="en-US" sz="1800">
              <a:ea typeface="Tahoma" panose="020B0604030504040204" pitchFamily="34" charset="0"/>
            </a:endParaRPr>
          </a:p>
        </p:txBody>
      </p:sp>
    </p:spTree>
    <p:extLst>
      <p:ext uri="{BB962C8B-B14F-4D97-AF65-F5344CB8AC3E}">
        <p14:creationId xmlns:p14="http://schemas.microsoft.com/office/powerpoint/2010/main" val="1338522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ln w="3175">
            <a:noFill/>
          </a:ln>
        </p:spPr>
        <p:txBody>
          <a:bodyPr>
            <a:normAutofit/>
          </a:bodyPr>
          <a:lstStyle/>
          <a:p>
            <a:pPr algn="ctr"/>
            <a:r>
              <a:rPr lang="en-US" sz="4000">
                <a:latin typeface="Times New Roman" panose="02020603050405020304" pitchFamily="18" charset="0"/>
                <a:cs typeface="Times New Roman" panose="02020603050405020304" pitchFamily="18" charset="0"/>
              </a:rPr>
              <a:t>Representative Payee </a:t>
            </a:r>
            <a:br>
              <a:rPr lang="en-US" sz="4000">
                <a:latin typeface="Times New Roman" panose="02020603050405020304" pitchFamily="18" charset="0"/>
                <a:cs typeface="Times New Roman" panose="02020603050405020304" pitchFamily="18" charset="0"/>
              </a:rPr>
            </a:br>
            <a:r>
              <a:rPr lang="en-US" sz="4000">
                <a:latin typeface="Times New Roman" panose="02020603050405020304" pitchFamily="18" charset="0"/>
                <a:cs typeface="Times New Roman" panose="02020603050405020304" pitchFamily="18" charset="0"/>
              </a:rPr>
              <a:t>Reporting Requirements</a:t>
            </a:r>
          </a:p>
        </p:txBody>
      </p:sp>
      <p:sp>
        <p:nvSpPr>
          <p:cNvPr id="5" name="Content Placeholder 4"/>
          <p:cNvSpPr>
            <a:spLocks noGrp="1"/>
          </p:cNvSpPr>
          <p:nvPr>
            <p:ph idx="1"/>
          </p:nvPr>
        </p:nvSpPr>
        <p:spPr>
          <a:xfrm>
            <a:off x="628650" y="2793033"/>
            <a:ext cx="7886700" cy="2743200"/>
          </a:xfrm>
        </p:spPr>
        <p:txBody>
          <a:bodyPr anchor="t">
            <a:normAutofit/>
          </a:bodyPr>
          <a:lstStyle/>
          <a:p>
            <a:pPr marL="0" lvl="1" indent="0" algn="ctr">
              <a:buNone/>
            </a:pPr>
            <a:r>
              <a:rPr lang="en-US" sz="1600" b="1">
                <a:solidFill>
                  <a:srgbClr val="002A5C"/>
                </a:solidFill>
                <a:latin typeface="Arial"/>
                <a:cs typeface="Arial"/>
              </a:rPr>
              <a:t>Payee must report changes if they can no longer serve or if the beneficiary:</a:t>
            </a:r>
            <a:endParaRPr lang="en-US" sz="1600" b="1">
              <a:solidFill>
                <a:srgbClr val="002A5C"/>
              </a:solidFill>
            </a:endParaRPr>
          </a:p>
          <a:p>
            <a:pPr marL="0" lvl="1" indent="0" algn="ctr">
              <a:buNone/>
            </a:pPr>
            <a:endParaRPr lang="en-US" sz="1600">
              <a:solidFill>
                <a:srgbClr val="002A5C"/>
              </a:solidFill>
            </a:endParaRPr>
          </a:p>
          <a:p>
            <a:pPr marL="1028700" lvl="1">
              <a:buFont typeface="Wingdings" panose="05000000000000000000" pitchFamily="2" charset="2"/>
              <a:buChar char="ü"/>
            </a:pPr>
            <a:r>
              <a:rPr lang="en-US" sz="1600">
                <a:solidFill>
                  <a:srgbClr val="002A5C"/>
                </a:solidFill>
                <a:latin typeface="Arial"/>
                <a:cs typeface="Arial"/>
              </a:rPr>
              <a:t>Moves.</a:t>
            </a:r>
            <a:endParaRPr lang="en-US" sz="1600">
              <a:solidFill>
                <a:srgbClr val="002A5C"/>
              </a:solidFill>
            </a:endParaRPr>
          </a:p>
          <a:p>
            <a:pPr marL="1028700" lvl="1">
              <a:buFont typeface="Wingdings" panose="05000000000000000000" pitchFamily="2" charset="2"/>
              <a:buChar char="ü"/>
            </a:pPr>
            <a:r>
              <a:rPr lang="en-US" sz="1600">
                <a:solidFill>
                  <a:srgbClr val="002A5C"/>
                </a:solidFill>
                <a:latin typeface="Arial"/>
                <a:cs typeface="Arial"/>
              </a:rPr>
              <a:t>Starts or stops working.</a:t>
            </a:r>
          </a:p>
          <a:p>
            <a:pPr marL="1028700" lvl="1">
              <a:buFont typeface="Wingdings" panose="05000000000000000000" pitchFamily="2" charset="2"/>
              <a:buChar char="ü"/>
            </a:pPr>
            <a:r>
              <a:rPr lang="en-US" sz="1600">
                <a:solidFill>
                  <a:srgbClr val="002A5C"/>
                </a:solidFill>
                <a:latin typeface="Arial"/>
                <a:cs typeface="Arial"/>
              </a:rPr>
              <a:t>Experiences improvement in their medical condition.</a:t>
            </a:r>
          </a:p>
          <a:p>
            <a:pPr marL="1028700" lvl="1">
              <a:buFont typeface="Wingdings" panose="05000000000000000000" pitchFamily="2" charset="2"/>
              <a:buChar char="ü"/>
            </a:pPr>
            <a:r>
              <a:rPr lang="en-US" sz="1600">
                <a:solidFill>
                  <a:srgbClr val="002A5C"/>
                </a:solidFill>
                <a:latin typeface="Arial"/>
                <a:cs typeface="Arial"/>
              </a:rPr>
              <a:t>Marries.</a:t>
            </a:r>
            <a:endParaRPr lang="en-US" sz="1600">
              <a:solidFill>
                <a:srgbClr val="002A5C"/>
              </a:solidFill>
            </a:endParaRPr>
          </a:p>
          <a:p>
            <a:pPr marL="1028700" lvl="1">
              <a:buFont typeface="Wingdings" panose="05000000000000000000" pitchFamily="2" charset="2"/>
              <a:buChar char="ü"/>
            </a:pPr>
            <a:r>
              <a:rPr lang="en-US" sz="1600">
                <a:solidFill>
                  <a:srgbClr val="002A5C"/>
                </a:solidFill>
                <a:latin typeface="Arial"/>
                <a:cs typeface="Arial"/>
              </a:rPr>
              <a:t>No longer needs a payee.</a:t>
            </a:r>
          </a:p>
          <a:p>
            <a:pPr marL="1028700" lvl="1">
              <a:buFont typeface="Wingdings" panose="05000000000000000000" pitchFamily="2" charset="2"/>
              <a:buChar char="ü"/>
            </a:pPr>
            <a:r>
              <a:rPr lang="en-US" sz="1600">
                <a:solidFill>
                  <a:srgbClr val="002A5C"/>
                </a:solidFill>
                <a:latin typeface="Arial"/>
                <a:cs typeface="Arial"/>
              </a:rPr>
              <a:t>Dies.</a:t>
            </a:r>
            <a:endParaRPr lang="en-US" sz="1600">
              <a:solidFill>
                <a:srgbClr val="002A5C"/>
              </a:solidFill>
            </a:endParaRPr>
          </a:p>
          <a:p>
            <a:pPr marL="1028700" lvl="1">
              <a:buFont typeface="Wingdings" panose="05000000000000000000" pitchFamily="2" charset="2"/>
              <a:buChar char="ü"/>
            </a:pPr>
            <a:endParaRPr lang="en-US" sz="1600">
              <a:solidFill>
                <a:srgbClr val="002A5C"/>
              </a:solidFill>
            </a:endParaRPr>
          </a:p>
          <a:p>
            <a:pPr marL="3771900" lvl="7">
              <a:buFont typeface="Wingdings" panose="05000000000000000000" pitchFamily="2" charset="2"/>
              <a:buChar char="ü"/>
            </a:pPr>
            <a:endParaRPr lang="en-US" sz="1000">
              <a:solidFill>
                <a:srgbClr val="002A5C"/>
              </a:solidFill>
              <a:latin typeface="Arial"/>
              <a:cs typeface="Arial"/>
            </a:endParaRPr>
          </a:p>
        </p:txBody>
      </p:sp>
      <p:sp>
        <p:nvSpPr>
          <p:cNvPr id="3" name="TextBox 2">
            <a:extLst>
              <a:ext uri="{FF2B5EF4-FFF2-40B4-BE49-F238E27FC236}">
                <a16:creationId xmlns:a16="http://schemas.microsoft.com/office/drawing/2014/main" id="{06A4270A-EB35-06EB-BCD0-46B235ECD1E9}"/>
              </a:ext>
            </a:extLst>
          </p:cNvPr>
          <p:cNvSpPr txBox="1"/>
          <p:nvPr/>
        </p:nvSpPr>
        <p:spPr>
          <a:xfrm>
            <a:off x="6564701" y="5667554"/>
            <a:ext cx="3950898"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cs typeface="Calibri"/>
              </a:rPr>
              <a:t>Disclaimer: This list is not all inclusive. </a:t>
            </a:r>
            <a:endParaRPr lang="en-US" sz="1200"/>
          </a:p>
        </p:txBody>
      </p:sp>
    </p:spTree>
    <p:extLst>
      <p:ext uri="{BB962C8B-B14F-4D97-AF65-F5344CB8AC3E}">
        <p14:creationId xmlns:p14="http://schemas.microsoft.com/office/powerpoint/2010/main" val="922402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68585"/>
            <a:ext cx="7886700" cy="1325563"/>
          </a:xfrm>
          <a:ln w="3175">
            <a:noFill/>
          </a:ln>
        </p:spPr>
        <p:txBody>
          <a:bodyPr>
            <a:normAutofit/>
          </a:bodyPr>
          <a:lstStyle/>
          <a:p>
            <a:pPr algn="ctr"/>
            <a:r>
              <a:rPr lang="en-US" sz="4000" dirty="0">
                <a:latin typeface="Times New Roman" panose="02020603050405020304" pitchFamily="18" charset="0"/>
                <a:cs typeface="Times New Roman" panose="02020603050405020304" pitchFamily="18" charset="0"/>
              </a:rPr>
              <a:t>Representative Payee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Reporting Requirements</a:t>
            </a:r>
          </a:p>
        </p:txBody>
      </p:sp>
      <p:sp>
        <p:nvSpPr>
          <p:cNvPr id="5" name="Content Placeholder 4"/>
          <p:cNvSpPr>
            <a:spLocks noGrp="1"/>
          </p:cNvSpPr>
          <p:nvPr>
            <p:ph idx="1"/>
          </p:nvPr>
        </p:nvSpPr>
        <p:spPr>
          <a:xfrm>
            <a:off x="628650" y="2543175"/>
            <a:ext cx="7886700" cy="2993058"/>
          </a:xfrm>
        </p:spPr>
        <p:txBody>
          <a:bodyPr anchor="t">
            <a:normAutofit/>
          </a:bodyPr>
          <a:lstStyle/>
          <a:p>
            <a:pPr marL="0" indent="-457200" algn="ctr">
              <a:buNone/>
            </a:pPr>
            <a:r>
              <a:rPr lang="en-US" sz="2000" dirty="0">
                <a:solidFill>
                  <a:srgbClr val="002A5C"/>
                </a:solidFill>
                <a:latin typeface="Arial"/>
                <a:cs typeface="Arial"/>
              </a:rPr>
              <a:t>Payee must report changes if the beneficiary:</a:t>
            </a:r>
            <a:endParaRPr lang="en-US" sz="2000" dirty="0">
              <a:solidFill>
                <a:srgbClr val="002A5C"/>
              </a:solidFill>
            </a:endParaRPr>
          </a:p>
          <a:p>
            <a:pPr marL="0" lvl="1" indent="0" algn="ctr">
              <a:buNone/>
            </a:pPr>
            <a:endParaRPr lang="en-US" sz="1600" dirty="0">
              <a:solidFill>
                <a:srgbClr val="002A5C"/>
              </a:solidFill>
            </a:endParaRPr>
          </a:p>
          <a:p>
            <a:pPr marL="1028700" lvl="1">
              <a:buFont typeface="Wingdings" panose="05000000000000000000" pitchFamily="2" charset="2"/>
              <a:buChar char="ü"/>
            </a:pPr>
            <a:r>
              <a:rPr lang="en-US" sz="1600" dirty="0">
                <a:solidFill>
                  <a:srgbClr val="002A5C"/>
                </a:solidFill>
                <a:latin typeface="Arial"/>
                <a:cs typeface="Arial"/>
              </a:rPr>
              <a:t>Starts receiving another government benefit or the benefit amount changes.</a:t>
            </a:r>
          </a:p>
          <a:p>
            <a:pPr marL="1028700" lvl="1">
              <a:buFont typeface="Wingdings" panose="05000000000000000000" pitchFamily="2" charset="2"/>
              <a:buChar char="ü"/>
            </a:pPr>
            <a:r>
              <a:rPr lang="en-US" sz="1600" dirty="0">
                <a:solidFill>
                  <a:srgbClr val="002A5C"/>
                </a:solidFill>
                <a:latin typeface="Arial"/>
                <a:cs typeface="Arial"/>
              </a:rPr>
              <a:t>Travels outside the United States for 30 days or more.</a:t>
            </a:r>
          </a:p>
          <a:p>
            <a:pPr marL="1028700" lvl="1">
              <a:buFont typeface="Wingdings" panose="05000000000000000000" pitchFamily="2" charset="2"/>
              <a:buChar char="ü"/>
            </a:pPr>
            <a:r>
              <a:rPr lang="en-US" sz="1600" dirty="0">
                <a:solidFill>
                  <a:srgbClr val="002A5C"/>
                </a:solidFill>
                <a:latin typeface="Arial"/>
                <a:cs typeface="Arial"/>
              </a:rPr>
              <a:t>Is imprisoned for a crime that carries a sentence of more than one month.</a:t>
            </a:r>
          </a:p>
          <a:p>
            <a:pPr marL="1028700" lvl="1">
              <a:buFont typeface="Wingdings" panose="05000000000000000000" pitchFamily="2" charset="2"/>
              <a:buChar char="ü"/>
            </a:pPr>
            <a:r>
              <a:rPr lang="en-US" sz="1600" dirty="0">
                <a:solidFill>
                  <a:srgbClr val="002A5C"/>
                </a:solidFill>
                <a:latin typeface="Arial"/>
                <a:cs typeface="Arial"/>
              </a:rPr>
              <a:t>Is committed to an institution by court order for a crime committed because of a mental impairment.</a:t>
            </a:r>
          </a:p>
          <a:p>
            <a:pPr marL="1028700" lvl="1">
              <a:buFont typeface="Wingdings" panose="05000000000000000000" pitchFamily="2" charset="2"/>
              <a:buChar char="ü"/>
            </a:pPr>
            <a:r>
              <a:rPr lang="en-US" sz="1600" dirty="0">
                <a:solidFill>
                  <a:srgbClr val="002A5C"/>
                </a:solidFill>
                <a:latin typeface="Arial"/>
                <a:cs typeface="Arial"/>
              </a:rPr>
              <a:t>Experiences a change in custody or is adopted. </a:t>
            </a:r>
          </a:p>
          <a:p>
            <a:pPr marL="1028700" lvl="1">
              <a:buFont typeface="Wingdings" panose="05000000000000000000" pitchFamily="2" charset="2"/>
              <a:buChar char="ü"/>
            </a:pPr>
            <a:r>
              <a:rPr lang="en-US" sz="1600" dirty="0">
                <a:solidFill>
                  <a:srgbClr val="002A5C"/>
                </a:solidFill>
                <a:latin typeface="Arial"/>
                <a:cs typeface="Arial"/>
              </a:rPr>
              <a:t>Is entitled as a stepchild, and the parents divorce.</a:t>
            </a:r>
            <a:endParaRPr lang="en-US" dirty="0"/>
          </a:p>
        </p:txBody>
      </p:sp>
    </p:spTree>
    <p:extLst>
      <p:ext uri="{BB962C8B-B14F-4D97-AF65-F5344CB8AC3E}">
        <p14:creationId xmlns:p14="http://schemas.microsoft.com/office/powerpoint/2010/main" val="1340225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25143"/>
            <a:ext cx="7886700" cy="1325563"/>
          </a:xfrm>
          <a:ln w="3175">
            <a:noFill/>
          </a:ln>
        </p:spPr>
        <p:txBody>
          <a:bodyPr>
            <a:normAutofit/>
          </a:bodyPr>
          <a:lstStyle/>
          <a:p>
            <a:pPr algn="ctr"/>
            <a:r>
              <a:rPr lang="en-US" sz="4000" dirty="0">
                <a:latin typeface="Times New Roman" panose="02020603050405020304" pitchFamily="18" charset="0"/>
                <a:cs typeface="Times New Roman" panose="02020603050405020304" pitchFamily="18" charset="0"/>
              </a:rPr>
              <a:t>Representative Payee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Reporting Requirements</a:t>
            </a:r>
          </a:p>
        </p:txBody>
      </p:sp>
      <p:sp>
        <p:nvSpPr>
          <p:cNvPr id="5" name="Content Placeholder 4"/>
          <p:cNvSpPr>
            <a:spLocks noGrp="1"/>
          </p:cNvSpPr>
          <p:nvPr>
            <p:ph idx="1"/>
          </p:nvPr>
        </p:nvSpPr>
        <p:spPr>
          <a:xfrm>
            <a:off x="628650" y="2543175"/>
            <a:ext cx="7886700" cy="2345358"/>
          </a:xfrm>
        </p:spPr>
        <p:txBody>
          <a:bodyPr anchor="t">
            <a:normAutofit/>
          </a:bodyPr>
          <a:lstStyle/>
          <a:p>
            <a:pPr marL="800100" lvl="1" indent="0">
              <a:lnSpc>
                <a:spcPct val="150000"/>
              </a:lnSpc>
              <a:buNone/>
            </a:pPr>
            <a:r>
              <a:rPr lang="en-US" sz="1600" dirty="0">
                <a:solidFill>
                  <a:srgbClr val="002A5C"/>
                </a:solidFill>
                <a:latin typeface="Arial"/>
                <a:cs typeface="Arial"/>
              </a:rPr>
              <a:t>A payee must tell us if they:</a:t>
            </a:r>
            <a:endParaRPr lang="en-US" dirty="0"/>
          </a:p>
          <a:p>
            <a:pPr marL="1085850" lvl="1" indent="-285750">
              <a:lnSpc>
                <a:spcPct val="100000"/>
              </a:lnSpc>
              <a:buFont typeface="Wingdings" panose="05000000000000000000" pitchFamily="2" charset="2"/>
              <a:buChar char="ü"/>
            </a:pPr>
            <a:r>
              <a:rPr lang="en-US" sz="1600" dirty="0">
                <a:latin typeface="Arial"/>
                <a:cs typeface="Arial"/>
              </a:rPr>
              <a:t>Are no longer responsible for the beneficiary. </a:t>
            </a:r>
            <a:endParaRPr lang="en-US" sz="1600" dirty="0"/>
          </a:p>
          <a:p>
            <a:pPr marL="1085850" lvl="1" indent="-285750">
              <a:lnSpc>
                <a:spcPct val="100000"/>
              </a:lnSpc>
              <a:buFont typeface="Wingdings" panose="05000000000000000000" pitchFamily="2" charset="2"/>
              <a:buChar char="ü"/>
            </a:pPr>
            <a:r>
              <a:rPr lang="en-US" sz="1600" dirty="0">
                <a:latin typeface="Arial"/>
                <a:cs typeface="Arial"/>
              </a:rPr>
              <a:t>Move.</a:t>
            </a:r>
          </a:p>
          <a:p>
            <a:pPr marL="1085850" lvl="1" indent="-285750">
              <a:buFont typeface="Wingdings" panose="05000000000000000000" pitchFamily="2" charset="2"/>
              <a:buChar char="ü"/>
            </a:pPr>
            <a:r>
              <a:rPr lang="en-US" sz="1600" dirty="0">
                <a:latin typeface="Arial"/>
                <a:cs typeface="Arial"/>
              </a:rPr>
              <a:t>No longer wish to be payee. </a:t>
            </a:r>
            <a:endParaRPr lang="en-US" sz="1600" dirty="0"/>
          </a:p>
          <a:p>
            <a:pPr marL="1085850" lvl="1" indent="-285750">
              <a:buFont typeface="Wingdings" panose="05000000000000000000" pitchFamily="2" charset="2"/>
              <a:buChar char="ü"/>
            </a:pPr>
            <a:r>
              <a:rPr lang="en-US" sz="1600" dirty="0">
                <a:latin typeface="Arial"/>
                <a:cs typeface="Arial"/>
              </a:rPr>
              <a:t>Are convicted of a felony. </a:t>
            </a:r>
            <a:endParaRPr lang="en-US" sz="1600" dirty="0"/>
          </a:p>
          <a:p>
            <a:pPr marL="1085850" lvl="1" indent="-285750">
              <a:buFont typeface="Wingdings" panose="05000000000000000000" pitchFamily="2" charset="2"/>
              <a:buChar char="ü"/>
            </a:pPr>
            <a:r>
              <a:rPr lang="en-US" sz="1600" dirty="0">
                <a:latin typeface="Arial"/>
                <a:cs typeface="Arial"/>
              </a:rPr>
              <a:t>Are violating a condition of probation or parole imposed under federal or state law.</a:t>
            </a:r>
            <a:endParaRPr lang="en-US" sz="1600" dirty="0">
              <a:solidFill>
                <a:srgbClr val="002A5C"/>
              </a:solidFill>
              <a:latin typeface="Arial"/>
              <a:cs typeface="Arial"/>
            </a:endParaRPr>
          </a:p>
        </p:txBody>
      </p:sp>
    </p:spTree>
    <p:extLst>
      <p:ext uri="{BB962C8B-B14F-4D97-AF65-F5344CB8AC3E}">
        <p14:creationId xmlns:p14="http://schemas.microsoft.com/office/powerpoint/2010/main" val="1012257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98901"/>
            <a:ext cx="7886700" cy="1325563"/>
          </a:xfrm>
          <a:ln w="3175">
            <a:noFill/>
          </a:ln>
        </p:spPr>
        <p:txBody>
          <a:bodyPr>
            <a:normAutofit/>
          </a:bodyPr>
          <a:lstStyle/>
          <a:p>
            <a:pPr algn="ctr"/>
            <a:r>
              <a:rPr lang="en-US" sz="4000" dirty="0">
                <a:latin typeface="Times New Roman" panose="02020603050405020304" pitchFamily="18" charset="0"/>
                <a:cs typeface="Times New Roman" panose="02020603050405020304" pitchFamily="18" charset="0"/>
              </a:rPr>
              <a:t>Representative Payee Accounting</a:t>
            </a:r>
          </a:p>
        </p:txBody>
      </p:sp>
      <p:sp>
        <p:nvSpPr>
          <p:cNvPr id="5" name="Content Placeholder 2"/>
          <p:cNvSpPr>
            <a:spLocks noGrp="1"/>
          </p:cNvSpPr>
          <p:nvPr>
            <p:ph idx="1"/>
          </p:nvPr>
        </p:nvSpPr>
        <p:spPr>
          <a:xfrm>
            <a:off x="628650" y="2095450"/>
            <a:ext cx="7886700" cy="2982927"/>
          </a:xfrm>
        </p:spPr>
        <p:txBody>
          <a:bodyPr vert="horz" lIns="548640" tIns="45720" rIns="548640" bIns="45720" rtlCol="0" anchor="t">
            <a:noAutofit/>
          </a:bodyPr>
          <a:lstStyle/>
          <a:p>
            <a:pPr marL="0" indent="0">
              <a:spcBef>
                <a:spcPts val="1200"/>
              </a:spcBef>
              <a:buNone/>
            </a:pPr>
            <a:r>
              <a:rPr lang="en-US" sz="1600" b="1" dirty="0">
                <a:latin typeface="Arial"/>
                <a:cs typeface="Arial"/>
              </a:rPr>
              <a:t>Separately identify</a:t>
            </a:r>
          </a:p>
          <a:p>
            <a:pPr marL="628650" indent="-342900">
              <a:spcBef>
                <a:spcPts val="1200"/>
              </a:spcBef>
              <a:buFont typeface="Wingdings" panose="05000000000000000000" pitchFamily="2" charset="2"/>
              <a:buChar char="ü"/>
            </a:pPr>
            <a:r>
              <a:rPr lang="en-US" sz="1600" dirty="0">
                <a:latin typeface="Arial"/>
                <a:cs typeface="Arial"/>
              </a:rPr>
              <a:t>Amount spent on beneficiary’s basic needs and personal items.</a:t>
            </a:r>
            <a:endParaRPr lang="en-US" sz="1600" dirty="0"/>
          </a:p>
          <a:p>
            <a:pPr marL="628650" indent="-342900">
              <a:spcBef>
                <a:spcPts val="1200"/>
              </a:spcBef>
              <a:buFont typeface="Wingdings" panose="05000000000000000000" pitchFamily="2" charset="2"/>
              <a:buChar char="ü"/>
            </a:pPr>
            <a:r>
              <a:rPr lang="en-US" sz="1600" dirty="0">
                <a:latin typeface="Arial"/>
                <a:cs typeface="Arial"/>
              </a:rPr>
              <a:t>Amount saved, if any.</a:t>
            </a:r>
            <a:endParaRPr lang="en-US" sz="1600" dirty="0"/>
          </a:p>
          <a:p>
            <a:pPr marL="1085850" lvl="1" indent="-342900">
              <a:spcBef>
                <a:spcPts val="1200"/>
              </a:spcBef>
              <a:buFont typeface="Wingdings" panose="05000000000000000000" pitchFamily="2" charset="2"/>
              <a:buChar char="ü"/>
            </a:pPr>
            <a:endParaRPr lang="en-US" sz="1600" dirty="0"/>
          </a:p>
          <a:p>
            <a:pPr marL="0" indent="0">
              <a:spcBef>
                <a:spcPts val="1200"/>
              </a:spcBef>
              <a:buNone/>
            </a:pPr>
            <a:r>
              <a:rPr lang="en-US" sz="1600" b="1" dirty="0">
                <a:latin typeface="Arial"/>
                <a:cs typeface="Arial"/>
              </a:rPr>
              <a:t>Submit</a:t>
            </a:r>
          </a:p>
          <a:p>
            <a:pPr marL="685800" indent="-342900">
              <a:spcBef>
                <a:spcPts val="1200"/>
              </a:spcBef>
              <a:buFont typeface="Wingdings" panose="05000000000000000000" pitchFamily="2" charset="2"/>
              <a:buChar char="ü"/>
            </a:pPr>
            <a:r>
              <a:rPr lang="en-US" sz="1600" dirty="0">
                <a:latin typeface="Arial"/>
                <a:cs typeface="Arial"/>
              </a:rPr>
              <a:t>By Mail.</a:t>
            </a:r>
            <a:endParaRPr lang="en-US" sz="1600" dirty="0"/>
          </a:p>
          <a:p>
            <a:pPr marL="685800" indent="-342900">
              <a:spcBef>
                <a:spcPts val="1200"/>
              </a:spcBef>
              <a:buFont typeface="Wingdings" panose="05000000000000000000" pitchFamily="2" charset="2"/>
              <a:buChar char="ü"/>
            </a:pPr>
            <a:r>
              <a:rPr lang="en-US" sz="1600" dirty="0">
                <a:latin typeface="Arial"/>
                <a:cs typeface="Arial"/>
              </a:rPr>
              <a:t>Online  - </a:t>
            </a:r>
            <a:r>
              <a:rPr lang="en-US" sz="1600" i="1" dirty="0">
                <a:solidFill>
                  <a:srgbClr val="007D7D"/>
                </a:solidFill>
                <a:latin typeface="Arial"/>
                <a:cs typeface="Arial"/>
              </a:rPr>
              <a:t> </a:t>
            </a:r>
            <a:r>
              <a:rPr lang="en-US" sz="1600" i="1" u="sng" dirty="0">
                <a:solidFill>
                  <a:srgbClr val="007D7D"/>
                </a:solidFill>
                <a:latin typeface="Arial"/>
                <a:cs typeface="Arial"/>
                <a:hlinkClick r:id="rId3"/>
              </a:rPr>
              <a:t>www.ssa.gov/payee/form/index.htm</a:t>
            </a:r>
            <a:r>
              <a:rPr lang="en-US" sz="1600" i="1" dirty="0">
                <a:solidFill>
                  <a:srgbClr val="007D7D"/>
                </a:solidFill>
                <a:latin typeface="Arial"/>
                <a:cs typeface="Arial"/>
              </a:rPr>
              <a:t> </a:t>
            </a:r>
            <a:endParaRPr lang="en-US" sz="1600" i="1" dirty="0">
              <a:solidFill>
                <a:srgbClr val="007D7D"/>
              </a:solidFill>
            </a:endParaRPr>
          </a:p>
          <a:p>
            <a:pPr marL="342900" indent="-342900">
              <a:spcBef>
                <a:spcPts val="1200"/>
              </a:spcBef>
              <a:buFont typeface="Wingdings" panose="05000000000000000000" pitchFamily="2" charset="2"/>
              <a:buChar char="ü"/>
            </a:pPr>
            <a:endParaRPr lang="en-US" sz="2000" dirty="0"/>
          </a:p>
        </p:txBody>
      </p:sp>
    </p:spTree>
    <p:extLst>
      <p:ext uri="{BB962C8B-B14F-4D97-AF65-F5344CB8AC3E}">
        <p14:creationId xmlns:p14="http://schemas.microsoft.com/office/powerpoint/2010/main" val="1768127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8170" y="1103934"/>
            <a:ext cx="7886700" cy="1102553"/>
          </a:xfrm>
          <a:ln w="3175">
            <a:noFill/>
          </a:ln>
        </p:spPr>
        <p:txBody>
          <a:bodyPr>
            <a:normAutofit fontScale="90000"/>
          </a:bodyPr>
          <a:lstStyle/>
          <a:p>
            <a:pPr algn="ctr"/>
            <a:r>
              <a:rPr lang="en-US" sz="4000">
                <a:latin typeface="Times New Roman" panose="02020603050405020304" pitchFamily="18" charset="0"/>
                <a:cs typeface="Times New Roman" panose="02020603050405020304" pitchFamily="18" charset="0"/>
              </a:rPr>
              <a:t>Representative Payee Accounting Online</a:t>
            </a:r>
          </a:p>
        </p:txBody>
      </p:sp>
      <p:sp>
        <p:nvSpPr>
          <p:cNvPr id="5" name="Content Placeholder 2"/>
          <p:cNvSpPr>
            <a:spLocks noGrp="1"/>
          </p:cNvSpPr>
          <p:nvPr>
            <p:ph idx="1"/>
          </p:nvPr>
        </p:nvSpPr>
        <p:spPr>
          <a:xfrm>
            <a:off x="720090" y="2744561"/>
            <a:ext cx="7886700" cy="1960758"/>
          </a:xfrm>
        </p:spPr>
        <p:txBody>
          <a:bodyPr vert="horz" lIns="548640" tIns="45720" rIns="548640" bIns="45720" rtlCol="0" anchor="t">
            <a:noAutofit/>
          </a:bodyPr>
          <a:lstStyle/>
          <a:p>
            <a:pPr>
              <a:spcBef>
                <a:spcPts val="1200"/>
              </a:spcBef>
              <a:buFont typeface="Wingdings" panose="05000000000000000000" pitchFamily="2" charset="2"/>
              <a:buChar char="ü"/>
            </a:pPr>
            <a:r>
              <a:rPr lang="en-US" sz="1600" dirty="0">
                <a:latin typeface="Arial"/>
                <a:cs typeface="Arial"/>
              </a:rPr>
              <a:t>Single representative payees who are 18 or older can complete a Representative Payee Report online by logging in to their personal </a:t>
            </a:r>
            <a:r>
              <a:rPr lang="en-US" sz="1600" i="1" dirty="0">
                <a:solidFill>
                  <a:srgbClr val="D12229"/>
                </a:solidFill>
                <a:latin typeface="Georgia"/>
                <a:cs typeface="Arial"/>
                <a:hlinkClick r:id="rId3"/>
              </a:rPr>
              <a:t>my</a:t>
            </a:r>
            <a:r>
              <a:rPr lang="en-US" sz="1600" i="1" dirty="0">
                <a:solidFill>
                  <a:srgbClr val="0563C1"/>
                </a:solidFill>
                <a:latin typeface="Georgia"/>
                <a:cs typeface="Arial"/>
                <a:hlinkClick r:id="rId3"/>
              </a:rPr>
              <a:t> </a:t>
            </a:r>
            <a:r>
              <a:rPr lang="en-US" sz="1600" dirty="0">
                <a:solidFill>
                  <a:srgbClr val="0054A6"/>
                </a:solidFill>
                <a:latin typeface="Georgia"/>
                <a:cs typeface="Arial"/>
                <a:hlinkClick r:id="rId3"/>
              </a:rPr>
              <a:t>Social Security</a:t>
            </a:r>
            <a:r>
              <a:rPr lang="en-US" sz="1600" dirty="0">
                <a:solidFill>
                  <a:srgbClr val="0054A6"/>
                </a:solidFill>
                <a:latin typeface="Georgia"/>
                <a:cs typeface="Arial"/>
              </a:rPr>
              <a:t> </a:t>
            </a:r>
            <a:r>
              <a:rPr lang="en-US" sz="1600" dirty="0">
                <a:latin typeface="Arial"/>
                <a:cs typeface="Arial"/>
              </a:rPr>
              <a:t>account.</a:t>
            </a:r>
          </a:p>
          <a:p>
            <a:pPr>
              <a:spcBef>
                <a:spcPts val="1200"/>
              </a:spcBef>
              <a:buFont typeface="Wingdings" panose="05000000000000000000" pitchFamily="2" charset="2"/>
              <a:buChar char="ü"/>
            </a:pPr>
            <a:endParaRPr lang="en-US" sz="1600" dirty="0"/>
          </a:p>
          <a:p>
            <a:pPr>
              <a:spcBef>
                <a:spcPts val="1200"/>
              </a:spcBef>
              <a:buFont typeface="Wingdings" panose="05000000000000000000" pitchFamily="2" charset="2"/>
              <a:buChar char="ü"/>
            </a:pPr>
            <a:r>
              <a:rPr lang="en-US" sz="1600" dirty="0">
                <a:latin typeface="Arial"/>
                <a:cs typeface="Arial"/>
              </a:rPr>
              <a:t>To learn the benefits of and process for completing the form online, visit our </a:t>
            </a:r>
            <a:r>
              <a:rPr lang="en-US" sz="1600" dirty="0">
                <a:latin typeface="Arial"/>
                <a:cs typeface="Arial"/>
                <a:hlinkClick r:id="rId4"/>
              </a:rPr>
              <a:t>Frequently Asked Questions for Payee Accounting</a:t>
            </a:r>
            <a:r>
              <a:rPr lang="en-US" sz="1600" dirty="0">
                <a:latin typeface="Arial"/>
                <a:cs typeface="Arial"/>
              </a:rPr>
              <a:t> webpage.</a:t>
            </a:r>
          </a:p>
        </p:txBody>
      </p:sp>
      <p:sp>
        <p:nvSpPr>
          <p:cNvPr id="3" name="TextBox 2">
            <a:extLst>
              <a:ext uri="{FF2B5EF4-FFF2-40B4-BE49-F238E27FC236}">
                <a16:creationId xmlns:a16="http://schemas.microsoft.com/office/drawing/2014/main" id="{B4099073-3DBC-C753-ABFD-125A8E08FEDE}"/>
              </a:ext>
            </a:extLst>
          </p:cNvPr>
          <p:cNvSpPr txBox="1"/>
          <p:nvPr/>
        </p:nvSpPr>
        <p:spPr>
          <a:xfrm>
            <a:off x="418011" y="5290457"/>
            <a:ext cx="7785463" cy="246221"/>
          </a:xfrm>
          <a:prstGeom prst="rect">
            <a:avLst/>
          </a:prstGeom>
          <a:noFill/>
        </p:spPr>
        <p:txBody>
          <a:bodyPr wrap="square" lIns="91440" tIns="45720" rIns="91440" bIns="45720" rtlCol="0" anchor="t">
            <a:spAutoFit/>
          </a:bodyPr>
          <a:lstStyle/>
          <a:p>
            <a:r>
              <a:rPr lang="en-US" sz="1000"/>
              <a:t>*Must be 18 years or older to be appointed a representative payee.</a:t>
            </a:r>
          </a:p>
        </p:txBody>
      </p:sp>
    </p:spTree>
    <p:extLst>
      <p:ext uri="{BB962C8B-B14F-4D97-AF65-F5344CB8AC3E}">
        <p14:creationId xmlns:p14="http://schemas.microsoft.com/office/powerpoint/2010/main" val="1543940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0820"/>
            <a:ext cx="7886700" cy="634267"/>
          </a:xfrm>
          <a:ln w="3175">
            <a:noFill/>
          </a:ln>
        </p:spPr>
        <p:txBody>
          <a:bodyPr>
            <a:normAutofit fontScale="90000"/>
          </a:bodyPr>
          <a:lstStyle/>
          <a:p>
            <a:pPr algn="ct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Representative Payee Accounting Form</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8A73CB4D-9955-F67E-DC22-7DFF29D44942}"/>
              </a:ext>
            </a:extLst>
          </p:cNvPr>
          <p:cNvSpPr>
            <a:spLocks noGrp="1"/>
          </p:cNvSpPr>
          <p:nvPr>
            <p:ph idx="1"/>
          </p:nvPr>
        </p:nvSpPr>
        <p:spPr>
          <a:xfrm>
            <a:off x="4249730" y="5627859"/>
            <a:ext cx="1110532" cy="376102"/>
          </a:xfrm>
        </p:spPr>
        <p:txBody>
          <a:bodyPr>
            <a:noAutofit/>
          </a:bodyPr>
          <a:lstStyle/>
          <a:p>
            <a:pPr marL="0" indent="0" algn="ctr">
              <a:buNone/>
            </a:pPr>
            <a:r>
              <a:rPr lang="en-US" sz="900">
                <a:solidFill>
                  <a:srgbClr val="007D7D"/>
                </a:solidFill>
              </a:rPr>
              <a:t>(Pages 1-2)</a:t>
            </a:r>
          </a:p>
        </p:txBody>
      </p:sp>
      <p:pic>
        <p:nvPicPr>
          <p:cNvPr id="6" name="Picture 5">
            <a:extLst>
              <a:ext uri="{FF2B5EF4-FFF2-40B4-BE49-F238E27FC236}">
                <a16:creationId xmlns:a16="http://schemas.microsoft.com/office/drawing/2014/main" id="{57C29B25-CD22-6D58-4958-9B308A71844A}"/>
              </a:ext>
            </a:extLst>
          </p:cNvPr>
          <p:cNvPicPr>
            <a:picLocks noChangeAspect="1"/>
          </p:cNvPicPr>
          <p:nvPr/>
        </p:nvPicPr>
        <p:blipFill>
          <a:blip r:embed="rId3"/>
          <a:stretch>
            <a:fillRect/>
          </a:stretch>
        </p:blipFill>
        <p:spPr>
          <a:xfrm>
            <a:off x="907996" y="3508252"/>
            <a:ext cx="2743200" cy="757536"/>
          </a:xfrm>
          <a:prstGeom prst="rect">
            <a:avLst/>
          </a:prstGeom>
        </p:spPr>
      </p:pic>
      <p:pic>
        <p:nvPicPr>
          <p:cNvPr id="7" name="Picture 6">
            <a:extLst>
              <a:ext uri="{FF2B5EF4-FFF2-40B4-BE49-F238E27FC236}">
                <a16:creationId xmlns:a16="http://schemas.microsoft.com/office/drawing/2014/main" id="{50CDD80C-F491-7FAB-66FD-99DD380B0DDB}"/>
              </a:ext>
            </a:extLst>
          </p:cNvPr>
          <p:cNvPicPr>
            <a:picLocks noChangeAspect="1"/>
          </p:cNvPicPr>
          <p:nvPr/>
        </p:nvPicPr>
        <p:blipFill>
          <a:blip r:embed="rId4"/>
          <a:stretch>
            <a:fillRect/>
          </a:stretch>
        </p:blipFill>
        <p:spPr>
          <a:xfrm>
            <a:off x="5622931" y="3508252"/>
            <a:ext cx="2801847" cy="758952"/>
          </a:xfrm>
          <a:prstGeom prst="rect">
            <a:avLst/>
          </a:prstGeom>
        </p:spPr>
      </p:pic>
      <p:sp>
        <p:nvSpPr>
          <p:cNvPr id="14" name="TextBox 13">
            <a:extLst>
              <a:ext uri="{FF2B5EF4-FFF2-40B4-BE49-F238E27FC236}">
                <a16:creationId xmlns:a16="http://schemas.microsoft.com/office/drawing/2014/main" id="{7B06E4DB-8958-7EBB-9DD7-04E8FF9CC3A9}"/>
              </a:ext>
            </a:extLst>
          </p:cNvPr>
          <p:cNvSpPr txBox="1"/>
          <p:nvPr/>
        </p:nvSpPr>
        <p:spPr>
          <a:xfrm>
            <a:off x="2071687" y="2203075"/>
            <a:ext cx="5186362" cy="646331"/>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Visit </a:t>
            </a:r>
            <a:r>
              <a:rPr lang="en-US">
                <a:cs typeface="Calibri"/>
                <a:hlinkClick r:id="rId5"/>
              </a:rPr>
              <a:t>www.ssa.gov/payee</a:t>
            </a:r>
            <a:r>
              <a:rPr lang="en-US">
                <a:cs typeface="Calibri"/>
              </a:rPr>
              <a:t> and choose the applicable icons to complete the online accounting form.</a:t>
            </a:r>
            <a:endParaRPr lang="en-US"/>
          </a:p>
        </p:txBody>
      </p:sp>
    </p:spTree>
    <p:extLst>
      <p:ext uri="{BB962C8B-B14F-4D97-AF65-F5344CB8AC3E}">
        <p14:creationId xmlns:p14="http://schemas.microsoft.com/office/powerpoint/2010/main" val="3495203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35354"/>
            <a:ext cx="8010525" cy="1287463"/>
          </a:xfrm>
          <a:ln w="3175">
            <a:noFill/>
          </a:ln>
        </p:spPr>
        <p:txBody>
          <a:bodyPr>
            <a:normAutofit/>
          </a:bodyPr>
          <a:lstStyle/>
          <a:p>
            <a:pPr algn="ctr"/>
            <a:r>
              <a:rPr lang="en-US">
                <a:latin typeface="Times New Roman"/>
                <a:cs typeface="Times New Roman"/>
              </a:rPr>
              <a:t>Representative Payee Failure </a:t>
            </a:r>
            <a:br>
              <a:rPr lang="en-US" sz="4000">
                <a:latin typeface="Times New Roman" panose="02020603050405020304" pitchFamily="18" charset="0"/>
                <a:cs typeface="Times New Roman" panose="02020603050405020304" pitchFamily="18" charset="0"/>
              </a:rPr>
            </a:br>
            <a:r>
              <a:rPr lang="en-US" sz="4000">
                <a:latin typeface="Times New Roman"/>
                <a:cs typeface="Times New Roman"/>
              </a:rPr>
              <a:t> to Report</a:t>
            </a:r>
          </a:p>
        </p:txBody>
      </p:sp>
      <p:sp>
        <p:nvSpPr>
          <p:cNvPr id="5" name="Content Placeholder 2"/>
          <p:cNvSpPr>
            <a:spLocks noGrp="1"/>
          </p:cNvSpPr>
          <p:nvPr>
            <p:ph idx="1"/>
          </p:nvPr>
        </p:nvSpPr>
        <p:spPr>
          <a:xfrm>
            <a:off x="628650" y="2151731"/>
            <a:ext cx="7886700" cy="3501231"/>
          </a:xfrm>
        </p:spPr>
        <p:txBody>
          <a:bodyPr vert="horz" lIns="548640" tIns="45720" rIns="548640" bIns="45720" rtlCol="0" anchor="t">
            <a:noAutofit/>
          </a:bodyPr>
          <a:lstStyle/>
          <a:p>
            <a:pPr marL="342900" indent="-342900">
              <a:spcBef>
                <a:spcPts val="1200"/>
              </a:spcBef>
              <a:buFont typeface="Arial" panose="020B0604020202020204" pitchFamily="34" charset="0"/>
              <a:buChar char="•"/>
            </a:pPr>
            <a:endParaRPr lang="en-US" sz="1600" dirty="0"/>
          </a:p>
          <a:p>
            <a:pPr marL="0" indent="0">
              <a:spcBef>
                <a:spcPts val="1200"/>
              </a:spcBef>
              <a:buNone/>
            </a:pPr>
            <a:r>
              <a:rPr lang="en-US" sz="1600" dirty="0">
                <a:latin typeface="Arial"/>
                <a:cs typeface="Arial"/>
              </a:rPr>
              <a:t>If the payee </a:t>
            </a:r>
            <a:r>
              <a:rPr lang="en-US" sz="1600" b="1" dirty="0">
                <a:latin typeface="Arial"/>
                <a:cs typeface="Arial"/>
              </a:rPr>
              <a:t>does not </a:t>
            </a:r>
            <a:r>
              <a:rPr lang="en-US" sz="1600" dirty="0">
                <a:latin typeface="Arial"/>
                <a:cs typeface="Arial"/>
              </a:rPr>
              <a:t>respond or cooperate, we may:</a:t>
            </a:r>
          </a:p>
          <a:p>
            <a:pPr marL="1085850" lvl="1" indent="-342900">
              <a:spcBef>
                <a:spcPts val="1200"/>
              </a:spcBef>
              <a:buFont typeface="Wingdings" panose="05000000000000000000" pitchFamily="2" charset="2"/>
              <a:buChar char="ü"/>
            </a:pPr>
            <a:r>
              <a:rPr lang="en-US" sz="1600" dirty="0">
                <a:latin typeface="Arial"/>
                <a:cs typeface="Arial"/>
              </a:rPr>
              <a:t>Change payee.</a:t>
            </a:r>
          </a:p>
          <a:p>
            <a:pPr marL="1085850" lvl="1" indent="-342900">
              <a:spcBef>
                <a:spcPts val="1200"/>
              </a:spcBef>
              <a:buFont typeface="Wingdings" panose="05000000000000000000" pitchFamily="2" charset="2"/>
              <a:buChar char="ü"/>
            </a:pPr>
            <a:r>
              <a:rPr lang="en-US" sz="1600" dirty="0">
                <a:latin typeface="Arial"/>
                <a:cs typeface="Arial"/>
              </a:rPr>
              <a:t>Initiate direct payment to beneficiary.</a:t>
            </a:r>
            <a:endParaRPr lang="en-US" sz="1600" dirty="0"/>
          </a:p>
          <a:p>
            <a:pPr marL="0" indent="0">
              <a:spcBef>
                <a:spcPts val="1200"/>
              </a:spcBef>
              <a:buNone/>
            </a:pPr>
            <a:endParaRPr lang="en-US" sz="1600" dirty="0">
              <a:latin typeface="Arial"/>
              <a:cs typeface="Arial"/>
            </a:endParaRPr>
          </a:p>
          <a:p>
            <a:pPr marL="0" indent="0">
              <a:spcBef>
                <a:spcPts val="1200"/>
              </a:spcBef>
              <a:buNone/>
            </a:pPr>
            <a:r>
              <a:rPr lang="en-US" sz="1600" dirty="0">
                <a:latin typeface="Arial"/>
                <a:cs typeface="Arial"/>
              </a:rPr>
              <a:t>Local Social Security offices </a:t>
            </a:r>
            <a:r>
              <a:rPr lang="en-US" sz="1600" b="1" dirty="0">
                <a:latin typeface="Arial"/>
                <a:cs typeface="Arial"/>
              </a:rPr>
              <a:t>must</a:t>
            </a:r>
            <a:r>
              <a:rPr lang="en-US" sz="1600" dirty="0">
                <a:latin typeface="Arial"/>
                <a:cs typeface="Arial"/>
              </a:rPr>
              <a:t>:</a:t>
            </a:r>
          </a:p>
          <a:p>
            <a:pPr marL="1143000" lvl="1" indent="-342900">
              <a:spcBef>
                <a:spcPts val="1200"/>
              </a:spcBef>
              <a:buFont typeface="Wingdings" panose="05000000000000000000" pitchFamily="2" charset="2"/>
              <a:buChar char="ü"/>
            </a:pPr>
            <a:r>
              <a:rPr lang="en-US" sz="1600" dirty="0">
                <a:latin typeface="Arial"/>
                <a:cs typeface="Arial"/>
              </a:rPr>
              <a:t>Evaluate current payee for continued suitability.</a:t>
            </a:r>
          </a:p>
          <a:p>
            <a:pPr marL="1143000" lvl="1" indent="-342900">
              <a:spcBef>
                <a:spcPts val="1200"/>
              </a:spcBef>
              <a:buFont typeface="Wingdings" panose="05000000000000000000" pitchFamily="2" charset="2"/>
              <a:buChar char="ü"/>
            </a:pPr>
            <a:r>
              <a:rPr lang="en-US" sz="1600" dirty="0">
                <a:latin typeface="Arial"/>
                <a:cs typeface="Arial"/>
              </a:rPr>
              <a:t>Consider if the beneficiary can manage their own payments.</a:t>
            </a:r>
          </a:p>
          <a:p>
            <a:pPr marL="1143000" lvl="1" indent="-342900">
              <a:spcBef>
                <a:spcPts val="1200"/>
              </a:spcBef>
              <a:buFont typeface="Wingdings" panose="05000000000000000000" pitchFamily="2" charset="2"/>
              <a:buChar char="ü"/>
            </a:pPr>
            <a:r>
              <a:rPr lang="en-US" sz="1600" dirty="0">
                <a:latin typeface="Arial"/>
                <a:cs typeface="Arial"/>
              </a:rPr>
              <a:t>Document any suspected misuse or fraud. </a:t>
            </a:r>
            <a:endParaRPr lang="en-US" sz="1600" dirty="0"/>
          </a:p>
          <a:p>
            <a:pPr marL="1085850" lvl="1" indent="-342900">
              <a:spcBef>
                <a:spcPts val="1200"/>
              </a:spcBef>
              <a:buFont typeface="Wingdings" panose="05000000000000000000" pitchFamily="2" charset="2"/>
              <a:buChar char="ü"/>
            </a:pPr>
            <a:endParaRPr lang="en-US" sz="1600" dirty="0"/>
          </a:p>
        </p:txBody>
      </p:sp>
    </p:spTree>
    <p:extLst>
      <p:ext uri="{BB962C8B-B14F-4D97-AF65-F5344CB8AC3E}">
        <p14:creationId xmlns:p14="http://schemas.microsoft.com/office/powerpoint/2010/main" val="373915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4830" y="1035354"/>
            <a:ext cx="7886700" cy="1325563"/>
          </a:xfrm>
          <a:ln w="3175">
            <a:noFill/>
          </a:ln>
        </p:spPr>
        <p:txBody>
          <a:bodyPr>
            <a:normAutofit/>
          </a:bodyPr>
          <a:lstStyle/>
          <a:p>
            <a:pPr algn="ctr"/>
            <a:r>
              <a:rPr lang="en-US" sz="4000">
                <a:latin typeface="Times New Roman" panose="02020603050405020304" pitchFamily="18" charset="0"/>
                <a:cs typeface="Times New Roman" panose="02020603050405020304" pitchFamily="18" charset="0"/>
              </a:rPr>
              <a:t>Representative Payee Misuse of Beneficiary Funds</a:t>
            </a:r>
            <a:endParaRPr lang="en-US" sz="4000">
              <a:ln w="3175">
                <a:solidFill>
                  <a:schemeClr val="tx1"/>
                </a:solidFill>
              </a:ln>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2365257"/>
            <a:ext cx="7923570" cy="3318951"/>
          </a:xfrm>
        </p:spPr>
        <p:txBody>
          <a:bodyPr anchor="t">
            <a:normAutofit/>
          </a:bodyPr>
          <a:lstStyle/>
          <a:p>
            <a:pPr marL="0" indent="0" algn="ctr">
              <a:buNone/>
            </a:pPr>
            <a:r>
              <a:rPr lang="en-US" sz="1600" b="1" dirty="0">
                <a:latin typeface="Arial"/>
                <a:cs typeface="Arial"/>
              </a:rPr>
              <a:t>Representative Payees may not:</a:t>
            </a:r>
          </a:p>
          <a:p>
            <a:pPr marL="0" indent="0" algn="ctr">
              <a:buNone/>
            </a:pPr>
            <a:endParaRPr lang="en-US" sz="1300" dirty="0"/>
          </a:p>
          <a:p>
            <a:pPr marL="742950" indent="-457200">
              <a:lnSpc>
                <a:spcPct val="150000"/>
              </a:lnSpc>
            </a:pPr>
            <a:r>
              <a:rPr lang="en-US" sz="1600" dirty="0">
                <a:latin typeface="Arial"/>
                <a:cs typeface="Arial"/>
              </a:rPr>
              <a:t>Use the beneficiary’s payments for anything other than the use and benefit of the beneficiary.</a:t>
            </a:r>
          </a:p>
          <a:p>
            <a:pPr marL="742950" indent="-457200">
              <a:lnSpc>
                <a:spcPct val="150000"/>
              </a:lnSpc>
            </a:pPr>
            <a:r>
              <a:rPr lang="en-US" sz="1600" dirty="0">
                <a:latin typeface="Arial"/>
                <a:cs typeface="Arial"/>
              </a:rPr>
              <a:t>Put the beneficiary's funds in the representative payee’s or another person's account.</a:t>
            </a:r>
          </a:p>
          <a:p>
            <a:pPr marL="742950" indent="-457200">
              <a:lnSpc>
                <a:spcPct val="150000"/>
              </a:lnSpc>
              <a:buFont typeface="Arial" panose="020B0604020202020204" pitchFamily="34" charset="0"/>
              <a:buChar char="•"/>
            </a:pPr>
            <a:r>
              <a:rPr lang="en-US" sz="1600" dirty="0">
                <a:latin typeface="Arial"/>
                <a:cs typeface="Arial"/>
              </a:rPr>
              <a:t>Keep conserved funds after no longer serving as a representative payee.</a:t>
            </a:r>
          </a:p>
          <a:p>
            <a:pPr marL="742950" indent="-457200">
              <a:lnSpc>
                <a:spcPct val="150000"/>
              </a:lnSpc>
            </a:pPr>
            <a:r>
              <a:rPr lang="en-US" sz="1600" dirty="0">
                <a:latin typeface="Arial"/>
                <a:cs typeface="Arial"/>
              </a:rPr>
              <a:t>Charge beneficiary for payee services unless authorized by Social Security.</a:t>
            </a:r>
            <a:endParaRPr lang="en-US" sz="1600" dirty="0"/>
          </a:p>
          <a:p>
            <a:pPr marL="285750" indent="0" algn="r">
              <a:lnSpc>
                <a:spcPct val="150000"/>
              </a:lnSpc>
              <a:buNone/>
            </a:pPr>
            <a:endParaRPr lang="en-US" sz="1600" baseline="-25000" dirty="0">
              <a:latin typeface="Arial"/>
              <a:cs typeface="Arial"/>
            </a:endParaRPr>
          </a:p>
          <a:p>
            <a:endParaRPr lang="en-US" sz="1800" dirty="0"/>
          </a:p>
        </p:txBody>
      </p:sp>
    </p:spTree>
    <p:extLst>
      <p:ext uri="{BB962C8B-B14F-4D97-AF65-F5344CB8AC3E}">
        <p14:creationId xmlns:p14="http://schemas.microsoft.com/office/powerpoint/2010/main" val="2062270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87435"/>
            <a:ext cx="7886700" cy="1325563"/>
          </a:xfrm>
          <a:ln w="3175">
            <a:noFill/>
          </a:ln>
        </p:spPr>
        <p:txBody>
          <a:bodyPr>
            <a:normAutofit/>
          </a:bodyPr>
          <a:lstStyle/>
          <a:p>
            <a:pPr algn="ctr"/>
            <a:r>
              <a:rPr lang="en-US" sz="4000" dirty="0">
                <a:latin typeface="Times New Roman" panose="02020603050405020304" pitchFamily="18" charset="0"/>
                <a:cs typeface="Times New Roman" panose="02020603050405020304" pitchFamily="18" charset="0"/>
              </a:rPr>
              <a:t>Reporting Potential Misuse by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Representative Payees</a:t>
            </a:r>
          </a:p>
        </p:txBody>
      </p:sp>
      <p:sp>
        <p:nvSpPr>
          <p:cNvPr id="3" name="Content Placeholder 2"/>
          <p:cNvSpPr>
            <a:spLocks noGrp="1"/>
          </p:cNvSpPr>
          <p:nvPr>
            <p:ph idx="1"/>
          </p:nvPr>
        </p:nvSpPr>
        <p:spPr>
          <a:xfrm>
            <a:off x="628650" y="2658097"/>
            <a:ext cx="7886700" cy="3027363"/>
          </a:xfrm>
        </p:spPr>
        <p:txBody>
          <a:bodyPr anchor="t">
            <a:normAutofit/>
          </a:bodyPr>
          <a:lstStyle/>
          <a:p>
            <a:pPr marL="285750" indent="0">
              <a:buNone/>
            </a:pPr>
            <a:r>
              <a:rPr lang="en-US" sz="1600" dirty="0">
                <a:latin typeface="Arial"/>
                <a:cs typeface="Arial"/>
              </a:rPr>
              <a:t>If you suspect a representative payee has misused Social Security payments, </a:t>
            </a:r>
            <a:br>
              <a:rPr lang="en-US" sz="1600" dirty="0"/>
            </a:br>
            <a:r>
              <a:rPr lang="en-US" sz="1600" dirty="0">
                <a:latin typeface="Arial"/>
                <a:cs typeface="Arial"/>
              </a:rPr>
              <a:t>contact your local Social Security office or Social Security OIG Fraud Hotline: </a:t>
            </a:r>
            <a:r>
              <a:rPr lang="en-US" sz="1600" dirty="0">
                <a:latin typeface="Arial"/>
                <a:cs typeface="Arial"/>
                <a:hlinkClick r:id="rId3"/>
              </a:rPr>
              <a:t>https://oig.ssa.gov/report/</a:t>
            </a:r>
            <a:br>
              <a:rPr lang="en-US" sz="1600" dirty="0"/>
            </a:br>
            <a:endParaRPr lang="en-US" sz="1600" u="sng" dirty="0">
              <a:solidFill>
                <a:srgbClr val="007D7D"/>
              </a:solidFill>
            </a:endParaRPr>
          </a:p>
          <a:p>
            <a:pPr marL="571500" indent="-285750"/>
            <a:r>
              <a:rPr lang="en-US" sz="1600" dirty="0">
                <a:latin typeface="Arial"/>
                <a:cs typeface="Arial"/>
              </a:rPr>
              <a:t>Provide identifying information for the representative payee and the beneficiary including:</a:t>
            </a:r>
            <a:endParaRPr lang="en-US" sz="1600" dirty="0"/>
          </a:p>
          <a:p>
            <a:pPr marL="1085850" lvl="1">
              <a:buFont typeface="Wingdings" panose="05000000000000000000" pitchFamily="2" charset="2"/>
              <a:buChar char="ü"/>
            </a:pPr>
            <a:r>
              <a:rPr lang="en-US" sz="1600" dirty="0">
                <a:latin typeface="Arial"/>
                <a:cs typeface="Arial"/>
              </a:rPr>
              <a:t>Names.</a:t>
            </a:r>
          </a:p>
          <a:p>
            <a:pPr marL="1085850" lvl="1">
              <a:buFont typeface="Wingdings" panose="05000000000000000000" pitchFamily="2" charset="2"/>
              <a:buChar char="ü"/>
            </a:pPr>
            <a:r>
              <a:rPr lang="en-US" sz="1600" dirty="0">
                <a:latin typeface="Arial"/>
                <a:cs typeface="Arial"/>
              </a:rPr>
              <a:t>Social Security numbers.</a:t>
            </a:r>
          </a:p>
          <a:p>
            <a:pPr marL="1085850" lvl="1">
              <a:buFont typeface="Wingdings" panose="05000000000000000000" pitchFamily="2" charset="2"/>
              <a:buChar char="ü"/>
            </a:pPr>
            <a:r>
              <a:rPr lang="en-US" sz="1600" dirty="0">
                <a:latin typeface="Arial"/>
                <a:cs typeface="Arial"/>
              </a:rPr>
              <a:t>Dates of birth.</a:t>
            </a:r>
            <a:endParaRPr lang="en-US" sz="1600" dirty="0"/>
          </a:p>
          <a:p>
            <a:pPr marL="1485900" lvl="2" indent="-285750"/>
            <a:endParaRPr lang="en-US" sz="1600" dirty="0"/>
          </a:p>
          <a:p>
            <a:pPr marL="571500" indent="-285750">
              <a:buFont typeface="Arial" panose="020B0604020202020204" pitchFamily="34" charset="0"/>
              <a:buChar char="•"/>
            </a:pPr>
            <a:r>
              <a:rPr lang="en-US" sz="1600" dirty="0">
                <a:latin typeface="Arial"/>
                <a:cs typeface="Arial"/>
              </a:rPr>
              <a:t>Provide details of when, how, and where.</a:t>
            </a:r>
          </a:p>
        </p:txBody>
      </p:sp>
    </p:spTree>
    <p:extLst>
      <p:ext uri="{BB962C8B-B14F-4D97-AF65-F5344CB8AC3E}">
        <p14:creationId xmlns:p14="http://schemas.microsoft.com/office/powerpoint/2010/main" val="2638641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52557"/>
            <a:ext cx="7886700" cy="1325563"/>
          </a:xfrm>
          <a:ln w="3175">
            <a:noFill/>
          </a:ln>
        </p:spPr>
        <p:txBody>
          <a:bodyPr>
            <a:normAutofit/>
          </a:bodyPr>
          <a:lstStyle/>
          <a:p>
            <a:pPr algn="ctr"/>
            <a:r>
              <a:rPr lang="en-US" sz="4000" dirty="0">
                <a:latin typeface="Times New Roman" panose="02020603050405020304" pitchFamily="18" charset="0"/>
                <a:cs typeface="Times New Roman" panose="02020603050405020304" pitchFamily="18" charset="0"/>
              </a:rPr>
              <a:t>Fee-for-Service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Representative Payees</a:t>
            </a:r>
          </a:p>
        </p:txBody>
      </p:sp>
      <p:sp>
        <p:nvSpPr>
          <p:cNvPr id="3" name="Content Placeholder 2"/>
          <p:cNvSpPr>
            <a:spLocks noGrp="1"/>
          </p:cNvSpPr>
          <p:nvPr>
            <p:ph idx="1"/>
          </p:nvPr>
        </p:nvSpPr>
        <p:spPr>
          <a:xfrm>
            <a:off x="628650" y="2678733"/>
            <a:ext cx="7886700" cy="4351338"/>
          </a:xfrm>
        </p:spPr>
        <p:txBody>
          <a:bodyPr vert="horz" lIns="91440" tIns="45720" rIns="91440" bIns="45720" rtlCol="0" anchor="t">
            <a:normAutofit/>
          </a:bodyPr>
          <a:lstStyle/>
          <a:p>
            <a:pPr marL="285750" indent="0">
              <a:buNone/>
            </a:pPr>
            <a:r>
              <a:rPr lang="en-US" sz="1600" dirty="0">
                <a:latin typeface="Arial"/>
                <a:cs typeface="Arial"/>
              </a:rPr>
              <a:t>A</a:t>
            </a:r>
            <a:r>
              <a:rPr lang="en-US" sz="1600" b="1" dirty="0">
                <a:latin typeface="Arial"/>
                <a:cs typeface="Arial"/>
              </a:rPr>
              <a:t> Fee-for-Service (FFS) payee </a:t>
            </a:r>
            <a:r>
              <a:rPr lang="en-US" sz="1600" dirty="0">
                <a:latin typeface="Arial"/>
                <a:cs typeface="Arial"/>
              </a:rPr>
              <a:t>is an organization authorized by Social Security to receive payment for their payee services. </a:t>
            </a:r>
            <a:endParaRPr lang="en-US" sz="1600" dirty="0"/>
          </a:p>
          <a:p>
            <a:pPr marL="800100" lvl="1" indent="0">
              <a:buNone/>
            </a:pPr>
            <a:endParaRPr lang="en-US" sz="1600" dirty="0">
              <a:latin typeface="Arial"/>
              <a:cs typeface="Arial"/>
            </a:endParaRPr>
          </a:p>
          <a:p>
            <a:pPr marL="285750" indent="0">
              <a:buNone/>
            </a:pPr>
            <a:r>
              <a:rPr lang="en-US" sz="1600" dirty="0">
                <a:latin typeface="Arial"/>
                <a:cs typeface="Arial"/>
              </a:rPr>
              <a:t>To qualify as an FFS payee, the organization must:</a:t>
            </a:r>
          </a:p>
          <a:p>
            <a:endParaRPr lang="en-US" sz="1600" dirty="0"/>
          </a:p>
        </p:txBody>
      </p:sp>
      <p:sp>
        <p:nvSpPr>
          <p:cNvPr id="4" name="TextBox 3"/>
          <p:cNvSpPr txBox="1"/>
          <p:nvPr/>
        </p:nvSpPr>
        <p:spPr>
          <a:xfrm>
            <a:off x="295154" y="3865944"/>
            <a:ext cx="8889356" cy="1569660"/>
          </a:xfrm>
          <a:prstGeom prst="rect">
            <a:avLst/>
          </a:prstGeom>
          <a:noFill/>
        </p:spPr>
        <p:txBody>
          <a:bodyPr wrap="square" lIns="91440" tIns="45720" rIns="91440" bIns="45720" rtlCol="0" anchor="t">
            <a:spAutoFit/>
          </a:bodyPr>
          <a:lstStyle/>
          <a:p>
            <a:pPr marL="1200150" lvl="2" indent="-285750">
              <a:buFont typeface="Wingdings" panose="05000000000000000000" pitchFamily="2" charset="2"/>
              <a:buChar char="ü"/>
            </a:pPr>
            <a:r>
              <a:rPr lang="en-US" sz="1600">
                <a:solidFill>
                  <a:srgbClr val="002A5C"/>
                </a:solidFill>
                <a:latin typeface="Arial"/>
                <a:cs typeface="Arial"/>
              </a:rPr>
              <a:t>Be a state/local government agency or a bonded and licensed </a:t>
            </a:r>
            <a:br>
              <a:rPr lang="en-US" sz="1600">
                <a:latin typeface="Arial"/>
              </a:rPr>
            </a:br>
            <a:r>
              <a:rPr lang="en-US" sz="1600">
                <a:solidFill>
                  <a:srgbClr val="002A5C"/>
                </a:solidFill>
                <a:latin typeface="Arial"/>
                <a:cs typeface="Arial"/>
              </a:rPr>
              <a:t>community-based non-profit social service organization. </a:t>
            </a:r>
          </a:p>
          <a:p>
            <a:pPr marL="1200150" lvl="2" indent="-285750">
              <a:buFont typeface="Wingdings" panose="05000000000000000000" pitchFamily="2" charset="2"/>
              <a:buChar char="ü"/>
            </a:pPr>
            <a:r>
              <a:rPr lang="en-US" sz="1600">
                <a:solidFill>
                  <a:srgbClr val="002A5C"/>
                </a:solidFill>
                <a:latin typeface="Arial"/>
                <a:cs typeface="Arial"/>
              </a:rPr>
              <a:t>Regularly serve at least 5 beneficiaries.</a:t>
            </a:r>
          </a:p>
          <a:p>
            <a:pPr marL="1200150" lvl="2" indent="-285750">
              <a:buFont typeface="Wingdings" panose="05000000000000000000" pitchFamily="2" charset="2"/>
              <a:buChar char="ü"/>
            </a:pPr>
            <a:r>
              <a:rPr lang="en-US" sz="1600">
                <a:solidFill>
                  <a:srgbClr val="002A5C"/>
                </a:solidFill>
                <a:latin typeface="Arial"/>
                <a:cs typeface="Arial"/>
              </a:rPr>
              <a:t>Generally, not be a creditor of the beneficiary. </a:t>
            </a:r>
          </a:p>
          <a:p>
            <a:pPr marL="1200150" lvl="2" indent="-285750">
              <a:buFont typeface="Wingdings" panose="05000000000000000000" pitchFamily="2" charset="2"/>
              <a:buChar char="ü"/>
            </a:pPr>
            <a:r>
              <a:rPr lang="en-US" sz="1600">
                <a:solidFill>
                  <a:srgbClr val="002A5C"/>
                </a:solidFill>
                <a:latin typeface="Arial"/>
                <a:cs typeface="Arial"/>
              </a:rPr>
              <a:t>Request approval in writing. </a:t>
            </a:r>
          </a:p>
          <a:p>
            <a:pPr marL="1200150" lvl="2" indent="-285750">
              <a:buFont typeface="Wingdings" panose="05000000000000000000" pitchFamily="2" charset="2"/>
              <a:buChar char="ü"/>
            </a:pPr>
            <a:r>
              <a:rPr lang="en-US" sz="1600">
                <a:solidFill>
                  <a:srgbClr val="002A5C"/>
                </a:solidFill>
                <a:latin typeface="Arial"/>
                <a:cs typeface="Arial"/>
              </a:rPr>
              <a:t>Receive notice of approval from Social Security before collecting fee.</a:t>
            </a:r>
          </a:p>
        </p:txBody>
      </p:sp>
    </p:spTree>
    <p:extLst>
      <p:ext uri="{BB962C8B-B14F-4D97-AF65-F5344CB8AC3E}">
        <p14:creationId xmlns:p14="http://schemas.microsoft.com/office/powerpoint/2010/main" val="4175060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198" y="1086261"/>
            <a:ext cx="7886700" cy="1249435"/>
          </a:xfrm>
          <a:ln w="3175">
            <a:noFill/>
          </a:ln>
        </p:spPr>
        <p:txBody>
          <a:bodyPr>
            <a:normAutofit/>
          </a:bodyPr>
          <a:lstStyle/>
          <a:p>
            <a:pPr algn="ctr"/>
            <a:r>
              <a:rPr lang="en-US" sz="4200">
                <a:latin typeface="Times New Roman" panose="02020603050405020304" pitchFamily="18" charset="0"/>
                <a:cs typeface="Times New Roman" panose="02020603050405020304" pitchFamily="18" charset="0"/>
              </a:rPr>
              <a:t>Training Agenda</a:t>
            </a:r>
          </a:p>
        </p:txBody>
      </p:sp>
      <p:sp>
        <p:nvSpPr>
          <p:cNvPr id="5" name="Content Placeholder 2"/>
          <p:cNvSpPr>
            <a:spLocks noGrp="1"/>
          </p:cNvSpPr>
          <p:nvPr>
            <p:ph idx="1"/>
          </p:nvPr>
        </p:nvSpPr>
        <p:spPr>
          <a:xfrm>
            <a:off x="539198" y="2435224"/>
            <a:ext cx="7886700" cy="2991541"/>
          </a:xfrm>
          <a:ln w="3175">
            <a:noFill/>
          </a:ln>
        </p:spPr>
        <p:txBody>
          <a:bodyPr lIns="548640" rIns="548640" anchor="t">
            <a:normAutofit/>
          </a:bodyPr>
          <a:lstStyle/>
          <a:p>
            <a:pPr marL="342900" indent="-342900">
              <a:lnSpc>
                <a:spcPct val="150000"/>
              </a:lnSpc>
              <a:buFont typeface="Arial" panose="020B0604020202020204" pitchFamily="34" charset="0"/>
              <a:buChar char="•"/>
            </a:pPr>
            <a:r>
              <a:rPr lang="en-US" sz="1800" b="1">
                <a:latin typeface="Arial"/>
                <a:cs typeface="Arial"/>
              </a:rPr>
              <a:t>Overview</a:t>
            </a:r>
            <a:r>
              <a:rPr lang="en-US" sz="1800">
                <a:latin typeface="Arial"/>
                <a:cs typeface="Arial"/>
              </a:rPr>
              <a:t> of Social Security programs.</a:t>
            </a:r>
          </a:p>
          <a:p>
            <a:pPr marL="342900" indent="-342900">
              <a:lnSpc>
                <a:spcPct val="150000"/>
              </a:lnSpc>
              <a:buFont typeface="Arial" panose="020B0604020202020204" pitchFamily="34" charset="0"/>
              <a:buChar char="•"/>
            </a:pPr>
            <a:r>
              <a:rPr lang="en-US" sz="1800" b="1">
                <a:latin typeface="Arial"/>
                <a:cs typeface="Arial"/>
              </a:rPr>
              <a:t>Comparison</a:t>
            </a:r>
            <a:r>
              <a:rPr lang="en-US" sz="1800">
                <a:latin typeface="Arial"/>
                <a:cs typeface="Arial"/>
              </a:rPr>
              <a:t> of guardian and representative payee systems.</a:t>
            </a:r>
            <a:endParaRPr lang="en-US" sz="1800"/>
          </a:p>
          <a:p>
            <a:pPr marL="342900" indent="-342900">
              <a:lnSpc>
                <a:spcPct val="150000"/>
              </a:lnSpc>
              <a:buFont typeface="Arial" panose="020B0604020202020204" pitchFamily="34" charset="0"/>
              <a:buChar char="•"/>
            </a:pPr>
            <a:r>
              <a:rPr lang="en-US" sz="1800">
                <a:latin typeface="Arial"/>
                <a:cs typeface="Arial"/>
              </a:rPr>
              <a:t>Representative payee </a:t>
            </a:r>
            <a:r>
              <a:rPr lang="en-US" sz="1800" b="1">
                <a:latin typeface="Arial"/>
                <a:cs typeface="Arial"/>
              </a:rPr>
              <a:t>duties.</a:t>
            </a:r>
            <a:endParaRPr lang="en-US" sz="1800" b="1"/>
          </a:p>
          <a:p>
            <a:pPr marL="342900" indent="-342900">
              <a:lnSpc>
                <a:spcPct val="150000"/>
              </a:lnSpc>
              <a:buFont typeface="Arial" panose="020B0604020202020204" pitchFamily="34" charset="0"/>
              <a:buChar char="•"/>
            </a:pPr>
            <a:r>
              <a:rPr lang="en-US" sz="1800" b="1">
                <a:latin typeface="Arial"/>
                <a:cs typeface="Arial"/>
              </a:rPr>
              <a:t>Guardianship fees </a:t>
            </a:r>
            <a:r>
              <a:rPr lang="en-US" sz="1800">
                <a:latin typeface="Arial"/>
                <a:cs typeface="Arial"/>
              </a:rPr>
              <a:t>from Social Security payments.</a:t>
            </a:r>
            <a:endParaRPr lang="en-US" sz="1800"/>
          </a:p>
          <a:p>
            <a:pPr marL="342900" indent="-342900">
              <a:lnSpc>
                <a:spcPct val="150000"/>
              </a:lnSpc>
              <a:buFont typeface="Arial" panose="020B0604020202020204" pitchFamily="34" charset="0"/>
              <a:buChar char="•"/>
            </a:pPr>
            <a:r>
              <a:rPr lang="en-US" sz="1800" b="1">
                <a:latin typeface="Arial"/>
                <a:cs typeface="Arial"/>
              </a:rPr>
              <a:t>Best practices </a:t>
            </a:r>
            <a:r>
              <a:rPr lang="en-US" sz="1800">
                <a:latin typeface="Arial"/>
                <a:cs typeface="Arial"/>
              </a:rPr>
              <a:t>for coordination.</a:t>
            </a:r>
          </a:p>
        </p:txBody>
      </p:sp>
    </p:spTree>
    <p:extLst>
      <p:ext uri="{BB962C8B-B14F-4D97-AF65-F5344CB8AC3E}">
        <p14:creationId xmlns:p14="http://schemas.microsoft.com/office/powerpoint/2010/main" val="4118310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59076" y="1034724"/>
            <a:ext cx="7886700" cy="1261579"/>
          </a:xfrm>
          <a:ln w="6350">
            <a:noFill/>
          </a:ln>
        </p:spPr>
        <p:txBody>
          <a:bodyPr>
            <a:normAutofit fontScale="90000"/>
          </a:bodyPr>
          <a:lstStyle/>
          <a:p>
            <a:pPr algn="ctr"/>
            <a:br>
              <a:rPr lang="en-US" sz="4000" dirty="0">
                <a:latin typeface="Times New Roman" panose="02020603050405020304" pitchFamily="18" charset="0"/>
                <a:cs typeface="Times New Roman" panose="02020603050405020304" pitchFamily="18" charset="0"/>
              </a:rPr>
            </a:br>
            <a:r>
              <a:rPr lang="en-US" sz="4000" dirty="0">
                <a:latin typeface="Times New Roman"/>
                <a:cs typeface="Times New Roman"/>
              </a:rPr>
              <a:t>Fee for Service </a:t>
            </a:r>
            <a:br>
              <a:rPr lang="en-US" sz="4000" dirty="0">
                <a:latin typeface="Times New Roman" panose="02020603050405020304" pitchFamily="18" charset="0"/>
                <a:cs typeface="Times New Roman" panose="02020603050405020304" pitchFamily="18" charset="0"/>
              </a:rPr>
            </a:br>
            <a:r>
              <a:rPr lang="en-US" sz="4000" dirty="0">
                <a:latin typeface="Times New Roman"/>
                <a:cs typeface="Times New Roman"/>
              </a:rPr>
              <a:t>Organizational Payee </a:t>
            </a:r>
            <a:r>
              <a:rPr lang="en-US" dirty="0">
                <a:latin typeface="Times New Roman"/>
                <a:cs typeface="Times New Roman"/>
              </a:rPr>
              <a:t>Fees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59076" y="2506662"/>
            <a:ext cx="7886700" cy="2057400"/>
          </a:xfrm>
        </p:spPr>
        <p:txBody>
          <a:bodyPr anchor="t">
            <a:normAutofit/>
          </a:bodyPr>
          <a:lstStyle/>
          <a:p>
            <a:pPr marL="0" indent="0">
              <a:lnSpc>
                <a:spcPct val="150000"/>
              </a:lnSpc>
              <a:buNone/>
            </a:pPr>
            <a:r>
              <a:rPr lang="en-US" sz="1600">
                <a:latin typeface="Arial"/>
                <a:cs typeface="Arial"/>
              </a:rPr>
              <a:t>FFS organizational payees can collect the lesser of </a:t>
            </a:r>
            <a:r>
              <a:rPr lang="en-US" sz="1600" b="1">
                <a:latin typeface="Arial"/>
                <a:cs typeface="Arial"/>
              </a:rPr>
              <a:t>10% </a:t>
            </a:r>
            <a:r>
              <a:rPr lang="en-US" sz="1600">
                <a:latin typeface="Arial"/>
                <a:cs typeface="Arial"/>
              </a:rPr>
              <a:t>of monthly benefit amount or: </a:t>
            </a:r>
            <a:endParaRPr lang="en-US" sz="1600"/>
          </a:p>
          <a:p>
            <a:pPr lvl="1">
              <a:lnSpc>
                <a:spcPct val="150000"/>
              </a:lnSpc>
              <a:buFont typeface="Wingdings" panose="05000000000000000000" pitchFamily="2" charset="2"/>
              <a:buChar char="ü"/>
            </a:pPr>
            <a:r>
              <a:rPr lang="en-US" sz="1600" b="1">
                <a:latin typeface="Arial"/>
                <a:cs typeface="Arial"/>
              </a:rPr>
              <a:t>$54 (2024) </a:t>
            </a:r>
            <a:r>
              <a:rPr lang="en-US" sz="1600">
                <a:latin typeface="Arial"/>
                <a:cs typeface="Arial"/>
              </a:rPr>
              <a:t>for beneficiaries without listed diagnosis code involving </a:t>
            </a:r>
            <a:br>
              <a:rPr lang="en-US" sz="1600"/>
            </a:br>
            <a:r>
              <a:rPr lang="en-US" sz="1600">
                <a:latin typeface="Arial"/>
                <a:cs typeface="Arial"/>
              </a:rPr>
              <a:t>drug addiction or alcoholism (DAA).</a:t>
            </a:r>
          </a:p>
          <a:p>
            <a:pPr lvl="1">
              <a:lnSpc>
                <a:spcPct val="150000"/>
              </a:lnSpc>
              <a:buFont typeface="Wingdings" panose="05000000000000000000" pitchFamily="2" charset="2"/>
              <a:buChar char="ü"/>
            </a:pPr>
            <a:r>
              <a:rPr lang="en-US" sz="1600" b="1">
                <a:latin typeface="Arial"/>
                <a:cs typeface="Arial"/>
              </a:rPr>
              <a:t>$100 (2024) </a:t>
            </a:r>
            <a:r>
              <a:rPr lang="en-US" sz="1600">
                <a:latin typeface="Arial"/>
                <a:cs typeface="Arial"/>
              </a:rPr>
              <a:t>for beneficiaries with a listed diagnosis code involving DAA.</a:t>
            </a:r>
            <a:endParaRPr lang="en-US" sz="1600"/>
          </a:p>
          <a:p>
            <a:endParaRPr lang="en-US"/>
          </a:p>
        </p:txBody>
      </p:sp>
    </p:spTree>
    <p:extLst>
      <p:ext uri="{BB962C8B-B14F-4D97-AF65-F5344CB8AC3E}">
        <p14:creationId xmlns:p14="http://schemas.microsoft.com/office/powerpoint/2010/main" val="2688423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60070" y="1023490"/>
            <a:ext cx="7886700" cy="1325563"/>
          </a:xfrm>
          <a:ln w="3175">
            <a:noFill/>
          </a:ln>
        </p:spPr>
        <p:txBody>
          <a:bodyPr>
            <a:normAutofit/>
          </a:bodyPr>
          <a:lstStyle/>
          <a:p>
            <a:pPr algn="ctr"/>
            <a:r>
              <a:rPr lang="en-US" sz="4000" dirty="0">
                <a:latin typeface="Times New Roman" panose="02020603050405020304" pitchFamily="18" charset="0"/>
                <a:cs typeface="Times New Roman" panose="02020603050405020304" pitchFamily="18" charset="0"/>
              </a:rPr>
              <a:t>Fee-for-Service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Representative Payees</a:t>
            </a:r>
          </a:p>
        </p:txBody>
      </p:sp>
      <p:sp>
        <p:nvSpPr>
          <p:cNvPr id="3" name="Content Placeholder 2"/>
          <p:cNvSpPr>
            <a:spLocks noGrp="1"/>
          </p:cNvSpPr>
          <p:nvPr>
            <p:ph idx="1"/>
          </p:nvPr>
        </p:nvSpPr>
        <p:spPr>
          <a:xfrm>
            <a:off x="627289" y="2732378"/>
            <a:ext cx="7886700" cy="2132013"/>
          </a:xfrm>
        </p:spPr>
        <p:txBody>
          <a:bodyPr vert="horz" lIns="91440" tIns="45720" rIns="91440" bIns="45720" rtlCol="0" anchor="t">
            <a:normAutofit/>
          </a:bodyPr>
          <a:lstStyle/>
          <a:p>
            <a:pPr marL="571500" indent="-285750"/>
            <a:r>
              <a:rPr lang="en-US" sz="1600" dirty="0">
                <a:latin typeface="Arial"/>
                <a:cs typeface="Arial"/>
              </a:rPr>
              <a:t>An organizational representative payee cannot collect the fee for service that we otherwise authorized if the organizational representative payee is already being compensated by court/guardianship fees for representative payee services. </a:t>
            </a:r>
            <a:endParaRPr lang="en-US" sz="1600" dirty="0"/>
          </a:p>
          <a:p>
            <a:pPr marL="571500" indent="-285750"/>
            <a:r>
              <a:rPr lang="en-US" sz="1600" dirty="0">
                <a:latin typeface="Arial"/>
                <a:cs typeface="Arial"/>
              </a:rPr>
              <a:t>A representative payee cannot collect fees if</a:t>
            </a:r>
            <a:r>
              <a:rPr lang="en-US" sz="1600" dirty="0">
                <a:solidFill>
                  <a:srgbClr val="FF0000"/>
                </a:solidFill>
                <a:latin typeface="Arial"/>
                <a:cs typeface="Arial"/>
              </a:rPr>
              <a:t> </a:t>
            </a:r>
            <a:r>
              <a:rPr lang="en-US" sz="1600" dirty="0">
                <a:latin typeface="Arial"/>
                <a:cs typeface="Arial"/>
              </a:rPr>
              <a:t>the amount of compensation from court/guardianship fees for representative payee services equals or exceeds the fee for service that we</a:t>
            </a:r>
            <a:r>
              <a:rPr lang="en-US" sz="1600" dirty="0">
                <a:solidFill>
                  <a:srgbClr val="FF0000"/>
                </a:solidFill>
                <a:latin typeface="Arial"/>
                <a:cs typeface="Arial"/>
              </a:rPr>
              <a:t> </a:t>
            </a:r>
            <a:r>
              <a:rPr lang="en-US" sz="1600" dirty="0">
                <a:latin typeface="Arial"/>
                <a:cs typeface="Arial"/>
              </a:rPr>
              <a:t>otherwise authorized.  </a:t>
            </a:r>
            <a:endParaRPr lang="en-US" sz="1600" dirty="0"/>
          </a:p>
        </p:txBody>
      </p:sp>
    </p:spTree>
    <p:extLst>
      <p:ext uri="{BB962C8B-B14F-4D97-AF65-F5344CB8AC3E}">
        <p14:creationId xmlns:p14="http://schemas.microsoft.com/office/powerpoint/2010/main" val="21124855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0ED39-95FE-4284-D39C-50651B57C33B}"/>
              </a:ext>
            </a:extLst>
          </p:cNvPr>
          <p:cNvSpPr>
            <a:spLocks noGrp="1"/>
          </p:cNvSpPr>
          <p:nvPr>
            <p:ph type="title"/>
          </p:nvPr>
        </p:nvSpPr>
        <p:spPr>
          <a:xfrm>
            <a:off x="332504" y="804624"/>
            <a:ext cx="8314459" cy="1325563"/>
          </a:xfrm>
        </p:spPr>
        <p:txBody>
          <a:bodyPr/>
          <a:lstStyle/>
          <a:p>
            <a:r>
              <a:rPr kumimoji="0" lang="en-US" sz="32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Representative Payee Monitoring-Site Reviews</a:t>
            </a:r>
            <a:endParaRPr lang="en-US" dirty="0"/>
          </a:p>
        </p:txBody>
      </p:sp>
      <p:sp>
        <p:nvSpPr>
          <p:cNvPr id="3" name="Content Placeholder 2">
            <a:extLst>
              <a:ext uri="{FF2B5EF4-FFF2-40B4-BE49-F238E27FC236}">
                <a16:creationId xmlns:a16="http://schemas.microsoft.com/office/drawing/2014/main" id="{88F50BC0-F223-52A6-27FD-B8401141C425}"/>
              </a:ext>
            </a:extLst>
          </p:cNvPr>
          <p:cNvSpPr>
            <a:spLocks noGrp="1"/>
          </p:cNvSpPr>
          <p:nvPr>
            <p:ph idx="1"/>
          </p:nvPr>
        </p:nvSpPr>
        <p:spPr>
          <a:xfrm>
            <a:off x="628650" y="2085381"/>
            <a:ext cx="7886700" cy="3598446"/>
          </a:xfrm>
        </p:spPr>
        <p:txBody>
          <a:bodyPr vert="horz" lIns="91440" tIns="45720" rIns="91440" bIns="45720" rtlCol="0" anchor="t">
            <a:normAutofit/>
          </a:bodyPr>
          <a:lstStyle/>
          <a:p>
            <a:pPr marL="0" indent="0">
              <a:buNone/>
            </a:pPr>
            <a:r>
              <a:rPr lang="en-US" sz="1600">
                <a:effectLst/>
                <a:latin typeface="Arial"/>
                <a:cs typeface="Arial"/>
              </a:rPr>
              <a:t>In addition to annual accounting, representative payee performance is monitored by conducting site reviews. </a:t>
            </a:r>
            <a:r>
              <a:rPr lang="en-US" sz="1600">
                <a:latin typeface="Arial"/>
                <a:cs typeface="Arial"/>
              </a:rPr>
              <a:t>We award</a:t>
            </a:r>
            <a:r>
              <a:rPr lang="en-US" sz="1600">
                <a:effectLst/>
                <a:latin typeface="Arial"/>
                <a:cs typeface="Arial"/>
              </a:rPr>
              <a:t> annual grants to Protection and Advocacy (P&amp;A) agencies in each U.S. state and territory to conduct these reviews on </a:t>
            </a:r>
            <a:r>
              <a:rPr lang="en-US" sz="1600">
                <a:latin typeface="Arial"/>
                <a:cs typeface="Arial"/>
              </a:rPr>
              <a:t>our behalf</a:t>
            </a:r>
            <a:r>
              <a:rPr lang="en-US" sz="1600">
                <a:effectLst/>
                <a:latin typeface="Arial"/>
                <a:cs typeface="Arial"/>
              </a:rPr>
              <a:t>.</a:t>
            </a:r>
          </a:p>
          <a:p>
            <a:pPr marL="800100" lvl="1" indent="0">
              <a:buNone/>
              <a:defRPr/>
            </a:pPr>
            <a:endParaRPr lang="en-US" sz="1600">
              <a:latin typeface="Arial"/>
              <a:cs typeface="Arial"/>
            </a:endParaRPr>
          </a:p>
          <a:p>
            <a:pPr marL="800100" marR="0" lvl="1" indent="0" algn="l" defTabSz="914400">
              <a:lnSpc>
                <a:spcPct val="90000"/>
              </a:lnSpc>
              <a:spcBef>
                <a:spcPts val="500"/>
              </a:spcBef>
              <a:spcAft>
                <a:spcPts val="0"/>
              </a:spcAft>
              <a:buClrTx/>
              <a:buSzTx/>
              <a:buNone/>
              <a:tabLst/>
              <a:defRPr/>
            </a:pPr>
            <a:r>
              <a:rPr kumimoji="0" lang="en-US" sz="1600" b="0" i="0" u="none" strike="noStrike" kern="1200" cap="none" spc="0" normalizeH="0" baseline="0" noProof="0">
                <a:ln>
                  <a:noFill/>
                </a:ln>
                <a:solidFill>
                  <a:srgbClr val="002060"/>
                </a:solidFill>
                <a:effectLst/>
                <a:uLnTx/>
                <a:uFillTx/>
                <a:latin typeface="Arial"/>
                <a:cs typeface="Arial"/>
              </a:rPr>
              <a:t>A site review includes:</a:t>
            </a:r>
            <a:endParaRPr lang="en-US">
              <a:latin typeface="Arial"/>
              <a:cs typeface="Arial"/>
            </a:endParaRPr>
          </a:p>
          <a:p>
            <a:pPr marL="1428750" lvl="2">
              <a:buFont typeface="Wingdings" panose="05000000000000000000" pitchFamily="2" charset="2"/>
              <a:buChar char="ü"/>
              <a:defRPr/>
            </a:pPr>
            <a:r>
              <a:rPr lang="en-US" sz="1600">
                <a:latin typeface="Arial"/>
                <a:cs typeface="Arial"/>
              </a:rPr>
              <a:t>A face-to</a:t>
            </a:r>
            <a:r>
              <a:rPr kumimoji="0" lang="en-US" sz="1600" b="0" i="0" u="none" strike="noStrike" kern="1200" cap="none" spc="0" normalizeH="0" baseline="0" noProof="0">
                <a:ln>
                  <a:noFill/>
                </a:ln>
                <a:solidFill>
                  <a:srgbClr val="002060"/>
                </a:solidFill>
                <a:effectLst/>
                <a:uLnTx/>
                <a:uFillTx/>
                <a:latin typeface="Arial"/>
                <a:cs typeface="Arial"/>
              </a:rPr>
              <a:t> face interview with the payee and, in most cases, a visit to the payee's location</a:t>
            </a:r>
            <a:r>
              <a:rPr lang="en-US" sz="1600">
                <a:latin typeface="Arial"/>
                <a:cs typeface="Arial"/>
              </a:rPr>
              <a:t>.</a:t>
            </a:r>
            <a:endParaRPr lang="en-US" sz="1600" b="0" i="0" u="none" strike="noStrike" kern="1200" cap="none" spc="0" normalizeH="0" baseline="0" noProof="0">
              <a:ln>
                <a:noFill/>
              </a:ln>
              <a:solidFill>
                <a:srgbClr val="002060"/>
              </a:solidFill>
              <a:effectLst/>
              <a:uLnTx/>
              <a:uFillTx/>
              <a:latin typeface="Arial"/>
              <a:cs typeface="Arial"/>
            </a:endParaRPr>
          </a:p>
          <a:p>
            <a:pPr marL="142875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ü"/>
              <a:tabLst/>
              <a:defRPr/>
            </a:pPr>
            <a:r>
              <a:rPr kumimoji="0" lang="en-US" sz="1600" b="0" i="0" u="none" strike="noStrike" kern="1200" cap="none" spc="0" normalizeH="0" baseline="0" noProof="0">
                <a:ln>
                  <a:noFill/>
                </a:ln>
                <a:solidFill>
                  <a:srgbClr val="002060"/>
                </a:solidFill>
                <a:effectLst/>
                <a:uLnTx/>
                <a:uFillTx/>
                <a:latin typeface="Arial"/>
                <a:cs typeface="Arial"/>
              </a:rPr>
              <a:t>Interviews with a sample of beneficiaries</a:t>
            </a:r>
            <a:r>
              <a:rPr lang="en-US" sz="1600">
                <a:latin typeface="Arial"/>
                <a:cs typeface="Arial"/>
              </a:rPr>
              <a:t>.</a:t>
            </a:r>
            <a:endParaRPr lang="en-US" sz="1600" b="0" i="0" u="none" strike="noStrike" kern="1200" cap="none" spc="0" normalizeH="0" baseline="0" noProof="0">
              <a:ln>
                <a:noFill/>
              </a:ln>
              <a:solidFill>
                <a:srgbClr val="002060"/>
              </a:solidFill>
              <a:effectLst/>
              <a:uLnTx/>
              <a:uFillTx/>
              <a:latin typeface="Arial"/>
              <a:cs typeface="Arial"/>
            </a:endParaRPr>
          </a:p>
          <a:p>
            <a:pPr marL="142875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ü"/>
              <a:tabLst/>
              <a:defRPr/>
            </a:pPr>
            <a:r>
              <a:rPr kumimoji="0" lang="en-US" sz="1600" b="0" i="0" u="none" strike="noStrike" kern="1200" cap="none" spc="0" normalizeH="0" baseline="0" noProof="0">
                <a:ln>
                  <a:noFill/>
                </a:ln>
                <a:solidFill>
                  <a:srgbClr val="002060"/>
                </a:solidFill>
                <a:effectLst/>
                <a:uLnTx/>
                <a:uFillTx/>
                <a:latin typeface="Arial"/>
                <a:cs typeface="Arial"/>
              </a:rPr>
              <a:t>Review of beneficiary’s living quarters</a:t>
            </a:r>
            <a:r>
              <a:rPr lang="en-US" sz="1600">
                <a:latin typeface="Arial"/>
                <a:cs typeface="Arial"/>
              </a:rPr>
              <a:t>.</a:t>
            </a:r>
            <a:endParaRPr lang="en-US" sz="1600" b="0"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endParaRPr>
          </a:p>
          <a:p>
            <a:pPr marL="142875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ü"/>
              <a:tabLst/>
              <a:defRPr/>
            </a:pPr>
            <a:r>
              <a:rPr kumimoji="0" lang="en-US" sz="1600" b="0" i="0" u="none" strike="noStrike" kern="1200" cap="none" spc="0" normalizeH="0" baseline="0" noProof="0">
                <a:ln>
                  <a:noFill/>
                </a:ln>
                <a:solidFill>
                  <a:srgbClr val="002060"/>
                </a:solidFill>
                <a:effectLst/>
                <a:uLnTx/>
                <a:uFillTx/>
                <a:latin typeface="Arial"/>
                <a:cs typeface="Arial"/>
              </a:rPr>
              <a:t>Examination of the financial records and supporting documentation for each sampled beneficiary.</a:t>
            </a:r>
            <a:endParaRPr lang="en-US">
              <a:latin typeface="Arial"/>
              <a:cs typeface="Arial"/>
            </a:endParaRPr>
          </a:p>
        </p:txBody>
      </p:sp>
    </p:spTree>
    <p:extLst>
      <p:ext uri="{BB962C8B-B14F-4D97-AF65-F5344CB8AC3E}">
        <p14:creationId xmlns:p14="http://schemas.microsoft.com/office/powerpoint/2010/main" val="25543023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0ED39-95FE-4284-D39C-50651B57C33B}"/>
              </a:ext>
            </a:extLst>
          </p:cNvPr>
          <p:cNvSpPr>
            <a:spLocks noGrp="1"/>
          </p:cNvSpPr>
          <p:nvPr>
            <p:ph type="title"/>
          </p:nvPr>
        </p:nvSpPr>
        <p:spPr>
          <a:xfrm>
            <a:off x="332504" y="832903"/>
            <a:ext cx="8314459" cy="1325563"/>
          </a:xfrm>
        </p:spPr>
        <p:txBody>
          <a:bodyPr/>
          <a:lstStyle/>
          <a:p>
            <a:r>
              <a:rPr kumimoji="0" lang="en-US" sz="3200" b="1" i="0" u="none" strike="noStrike" kern="1200" cap="none" spc="0" normalizeH="0" baseline="0" noProof="0" dirty="0">
                <a:ln>
                  <a:noFill/>
                </a:ln>
                <a:solidFill>
                  <a:srgbClr val="002060"/>
                </a:solidFill>
                <a:effectLst/>
                <a:uLnTx/>
                <a:uFillTx/>
                <a:latin typeface="Times New Roman" panose="02020603050405020304" pitchFamily="18" charset="0"/>
                <a:ea typeface="+mj-ea"/>
                <a:cs typeface="Times New Roman" panose="02020603050405020304" pitchFamily="18" charset="0"/>
              </a:rPr>
              <a:t>Representative Payee Monitoring-Site Reviews</a:t>
            </a:r>
            <a:endParaRPr lang="en-US" dirty="0"/>
          </a:p>
        </p:txBody>
      </p:sp>
      <p:sp>
        <p:nvSpPr>
          <p:cNvPr id="3" name="Content Placeholder 2">
            <a:extLst>
              <a:ext uri="{FF2B5EF4-FFF2-40B4-BE49-F238E27FC236}">
                <a16:creationId xmlns:a16="http://schemas.microsoft.com/office/drawing/2014/main" id="{88F50BC0-F223-52A6-27FD-B8401141C425}"/>
              </a:ext>
            </a:extLst>
          </p:cNvPr>
          <p:cNvSpPr>
            <a:spLocks noGrp="1"/>
          </p:cNvSpPr>
          <p:nvPr>
            <p:ph idx="1"/>
          </p:nvPr>
        </p:nvSpPr>
        <p:spPr>
          <a:xfrm>
            <a:off x="628650" y="2096278"/>
            <a:ext cx="7886700" cy="3094038"/>
          </a:xfrm>
        </p:spPr>
        <p:txBody>
          <a:bodyPr vert="horz" lIns="91440" tIns="45720" rIns="91440" bIns="45720" rtlCol="0" anchor="t">
            <a:noAutofit/>
          </a:bodyPr>
          <a:lstStyle/>
          <a:p>
            <a:pPr marL="800100" lvl="1" indent="0">
              <a:buNone/>
              <a:defRPr/>
            </a:pPr>
            <a:r>
              <a:rPr kumimoji="0" lang="en-US" sz="1600" b="0" i="0" u="none" strike="noStrike" kern="1200" cap="none" spc="0" normalizeH="0" baseline="0" noProof="0" dirty="0">
                <a:ln>
                  <a:noFill/>
                </a:ln>
                <a:solidFill>
                  <a:srgbClr val="002060"/>
                </a:solidFill>
                <a:effectLst/>
                <a:uLnTx/>
                <a:uFillTx/>
                <a:latin typeface="Arial"/>
                <a:cs typeface="Arial"/>
              </a:rPr>
              <a:t>The Social Security Act requires</a:t>
            </a:r>
            <a:r>
              <a:rPr lang="en-US" sz="1600" dirty="0">
                <a:latin typeface="Arial"/>
                <a:cs typeface="Arial"/>
              </a:rPr>
              <a:t> us</a:t>
            </a:r>
            <a:r>
              <a:rPr kumimoji="0" lang="en-US" sz="1600" b="0" i="0" u="none" strike="noStrike" kern="1200" cap="none" spc="0" normalizeH="0" baseline="0" noProof="0" dirty="0">
                <a:ln>
                  <a:noFill/>
                </a:ln>
                <a:solidFill>
                  <a:srgbClr val="002060"/>
                </a:solidFill>
                <a:effectLst/>
                <a:uLnTx/>
                <a:uFillTx/>
                <a:latin typeface="Arial"/>
                <a:cs typeface="Arial"/>
              </a:rPr>
              <a:t> to periodically conduct an onsite review of:</a:t>
            </a:r>
            <a:endParaRPr lang="en-US" sz="1600" dirty="0">
              <a:latin typeface="Arial"/>
              <a:cs typeface="Arial"/>
            </a:endParaRPr>
          </a:p>
          <a:p>
            <a:pPr marL="1428750" lvl="2">
              <a:buFont typeface="Wingdings" panose="05000000000000000000" pitchFamily="2" charset="2"/>
              <a:buChar char="ü"/>
              <a:defRPr/>
            </a:pPr>
            <a:r>
              <a:rPr lang="en-US" sz="1600" dirty="0">
                <a:latin typeface="Arial"/>
                <a:cs typeface="Arial"/>
              </a:rPr>
              <a:t>Single payees</a:t>
            </a:r>
            <a:r>
              <a:rPr kumimoji="0" lang="en-US" sz="1600" b="0" i="0" u="none" strike="noStrike" kern="1200" cap="none" spc="0" normalizeH="0" baseline="0" noProof="0" dirty="0">
                <a:ln>
                  <a:noFill/>
                </a:ln>
                <a:solidFill>
                  <a:srgbClr val="002060"/>
                </a:solidFill>
                <a:effectLst/>
                <a:uLnTx/>
                <a:uFillTx/>
                <a:latin typeface="Arial"/>
                <a:cs typeface="Arial"/>
              </a:rPr>
              <a:t> serving 15 or more beneficiaries or recipients</a:t>
            </a:r>
            <a:r>
              <a:rPr lang="en-US" sz="1600" dirty="0">
                <a:latin typeface="Arial"/>
                <a:cs typeface="Arial"/>
              </a:rPr>
              <a:t>.</a:t>
            </a:r>
            <a:endParaRPr lang="en-US" sz="1600" b="0" i="0" u="none" strike="noStrike" kern="1200" cap="none" spc="0" normalizeH="0" baseline="0" noProof="0" dirty="0">
              <a:ln>
                <a:noFill/>
              </a:ln>
              <a:solidFill>
                <a:srgbClr val="002060"/>
              </a:solidFill>
              <a:effectLst/>
              <a:uLnTx/>
              <a:uFillTx/>
              <a:latin typeface="Arial"/>
              <a:cs typeface="Arial"/>
            </a:endParaRPr>
          </a:p>
          <a:p>
            <a:pPr marL="142875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002060"/>
                </a:solidFill>
                <a:effectLst/>
                <a:uLnTx/>
                <a:uFillTx/>
                <a:latin typeface="Arial"/>
                <a:cs typeface="Arial"/>
              </a:rPr>
              <a:t>Organizational payees serving 50 or more beneficiaries or recipients</a:t>
            </a:r>
            <a:r>
              <a:rPr lang="en-US" sz="1600" dirty="0">
                <a:latin typeface="Arial"/>
                <a:cs typeface="Arial"/>
              </a:rPr>
              <a:t>.</a:t>
            </a:r>
            <a:endParaRPr lang="en-US" sz="1600" b="0" i="0" u="none" strike="noStrike" kern="1200" cap="none" spc="0" normalizeH="0" baseline="0" noProof="0" dirty="0">
              <a:ln>
                <a:noFill/>
              </a:ln>
              <a:solidFill>
                <a:srgbClr val="002060"/>
              </a:solidFill>
              <a:effectLst/>
              <a:uLnTx/>
              <a:uFillTx/>
              <a:latin typeface="Arial"/>
              <a:cs typeface="Arial"/>
            </a:endParaRPr>
          </a:p>
          <a:p>
            <a:pPr marL="142875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002060"/>
                </a:solidFill>
                <a:effectLst/>
                <a:uLnTx/>
                <a:uFillTx/>
                <a:latin typeface="Arial"/>
                <a:cs typeface="Arial"/>
              </a:rPr>
              <a:t>Fee-for-Service (FFS) payees</a:t>
            </a:r>
            <a:r>
              <a:rPr lang="en-US" sz="1600" dirty="0">
                <a:latin typeface="Arial"/>
                <a:cs typeface="Arial"/>
              </a:rPr>
              <a:t>.</a:t>
            </a:r>
            <a:endParaRPr lang="en-US" sz="1600" b="0" i="0" u="none" strike="noStrike" kern="1200" cap="none" spc="0" normalizeH="0" baseline="0" noProof="0" dirty="0">
              <a:ln>
                <a:noFill/>
              </a:ln>
              <a:solidFill>
                <a:srgbClr val="002060"/>
              </a:solidFill>
              <a:effectLst/>
              <a:uLnTx/>
              <a:uFillTx/>
              <a:latin typeface="Arial"/>
              <a:cs typeface="Arial"/>
            </a:endParaRPr>
          </a:p>
          <a:p>
            <a:pPr marL="1428750" lvl="2">
              <a:buFont typeface="Wingdings" panose="05000000000000000000" pitchFamily="2" charset="2"/>
              <a:buChar char="ü"/>
              <a:defRPr/>
            </a:pPr>
            <a:r>
              <a:rPr kumimoji="0" lang="en-US" sz="1600" b="0" i="0" u="none" strike="noStrike" kern="1200" cap="none" spc="0" normalizeH="0" baseline="0" noProof="0" dirty="0">
                <a:ln>
                  <a:noFill/>
                </a:ln>
                <a:solidFill>
                  <a:srgbClr val="002060"/>
                </a:solidFill>
                <a:effectLst/>
                <a:uLnTx/>
                <a:uFillTx/>
                <a:latin typeface="Arial"/>
                <a:cs typeface="Arial"/>
              </a:rPr>
              <a:t>State mental institutions participating in our on-site review program.</a:t>
            </a:r>
            <a:r>
              <a:rPr lang="en-US" sz="1600" dirty="0">
                <a:latin typeface="Arial"/>
                <a:cs typeface="Arial"/>
              </a:rPr>
              <a:t> </a:t>
            </a:r>
          </a:p>
          <a:p>
            <a:pPr marL="1428750" lvl="2">
              <a:buFont typeface="Wingdings" panose="05000000000000000000" pitchFamily="2" charset="2"/>
              <a:buChar char="ü"/>
              <a:defRPr/>
            </a:pPr>
            <a:endParaRPr lang="en-US" sz="1600" dirty="0">
              <a:latin typeface="Arial"/>
              <a:cs typeface="Arial"/>
            </a:endParaRPr>
          </a:p>
          <a:p>
            <a:pPr marL="1200150" lvl="2" indent="0">
              <a:buNone/>
              <a:defRPr/>
            </a:pPr>
            <a:r>
              <a:rPr lang="en-US" sz="1600" dirty="0">
                <a:latin typeface="Arial"/>
                <a:cs typeface="Arial"/>
              </a:rPr>
              <a:t>We</a:t>
            </a:r>
            <a:r>
              <a:rPr kumimoji="0" lang="en-US" sz="1600" b="0" i="0" u="none" strike="noStrike" kern="1200" cap="none" spc="0" normalizeH="0" baseline="0" noProof="0" dirty="0">
                <a:ln>
                  <a:noFill/>
                </a:ln>
                <a:solidFill>
                  <a:srgbClr val="002060"/>
                </a:solidFill>
                <a:effectLst/>
                <a:uLnTx/>
                <a:uFillTx/>
                <a:latin typeface="Arial"/>
                <a:cs typeface="Arial"/>
              </a:rPr>
              <a:t> also </a:t>
            </a:r>
            <a:r>
              <a:rPr lang="en-US" sz="1600" dirty="0">
                <a:latin typeface="Arial"/>
                <a:cs typeface="Arial"/>
              </a:rPr>
              <a:t>conduct</a:t>
            </a:r>
            <a:r>
              <a:rPr kumimoji="0" lang="en-US" sz="1600" b="0" i="0" u="none" strike="noStrike" kern="1200" cap="none" spc="0" normalizeH="0" baseline="0" noProof="0" dirty="0">
                <a:ln>
                  <a:noFill/>
                </a:ln>
                <a:solidFill>
                  <a:srgbClr val="002060"/>
                </a:solidFill>
                <a:effectLst/>
                <a:uLnTx/>
                <a:uFillTx/>
                <a:latin typeface="Arial"/>
                <a:cs typeface="Arial"/>
              </a:rPr>
              <a:t> discretionary site reviews of payees, including:</a:t>
            </a:r>
            <a:endParaRPr lang="en-US" sz="1600" dirty="0"/>
          </a:p>
          <a:p>
            <a:pPr marL="1428750" marR="0" lvl="2" indent="-228600" algn="l" defTabSz="914400" rtl="0" eaLnBrk="1" fontAlgn="auto" latinLnBrk="0" hangingPunct="1">
              <a:lnSpc>
                <a:spcPct val="110000"/>
              </a:lnSpc>
              <a:spcBef>
                <a:spcPts val="500"/>
              </a:spcBef>
              <a:spcAft>
                <a:spcPts val="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002060"/>
                </a:solidFill>
                <a:effectLst/>
                <a:uLnTx/>
                <a:uFillTx/>
                <a:latin typeface="Arial"/>
                <a:cs typeface="Arial"/>
              </a:rPr>
              <a:t>Organizational payees serving 49 or fewer beneficiaries or recipients</a:t>
            </a:r>
            <a:r>
              <a:rPr lang="en-US" sz="1600" dirty="0">
                <a:latin typeface="Arial"/>
                <a:cs typeface="Arial"/>
              </a:rPr>
              <a:t>.</a:t>
            </a:r>
            <a:endParaRPr lang="en-US" sz="1600" b="0" i="0" u="none" strike="noStrike" kern="1200" cap="none" spc="0" normalizeH="0" baseline="0" noProof="0" dirty="0">
              <a:ln>
                <a:noFill/>
              </a:ln>
              <a:solidFill>
                <a:srgbClr val="002060"/>
              </a:solidFill>
              <a:effectLst/>
              <a:uLnTx/>
              <a:uFillTx/>
              <a:latin typeface="Arial"/>
              <a:cs typeface="Arial"/>
            </a:endParaRPr>
          </a:p>
          <a:p>
            <a:pPr marL="1428750" lvl="2">
              <a:buFont typeface="Wingdings" panose="05000000000000000000" pitchFamily="2" charset="2"/>
              <a:buChar char="ü"/>
              <a:defRPr/>
            </a:pPr>
            <a:r>
              <a:rPr lang="en-US" sz="1600" dirty="0">
                <a:latin typeface="Arial"/>
                <a:cs typeface="Arial"/>
              </a:rPr>
              <a:t>Single payees</a:t>
            </a:r>
            <a:r>
              <a:rPr kumimoji="0" lang="en-US" sz="1600" b="0" i="0" u="none" strike="noStrike" kern="1200" cap="none" spc="0" normalizeH="0" baseline="0" noProof="0" dirty="0">
                <a:ln>
                  <a:noFill/>
                </a:ln>
                <a:solidFill>
                  <a:srgbClr val="002060"/>
                </a:solidFill>
                <a:effectLst/>
                <a:uLnTx/>
                <a:uFillTx/>
                <a:latin typeface="Arial"/>
                <a:cs typeface="Arial"/>
              </a:rPr>
              <a:t> serving 14 or fewer beneficiaries or recipients</a:t>
            </a:r>
            <a:r>
              <a:rPr lang="en-US" sz="1600" dirty="0">
                <a:latin typeface="Arial"/>
                <a:cs typeface="Arial"/>
              </a:rPr>
              <a:t>.</a:t>
            </a:r>
            <a:endParaRPr lang="en-US" sz="1600" b="0"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a:p>
            <a:pPr marL="142875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ü"/>
              <a:tabLst/>
              <a:defRPr/>
            </a:pPr>
            <a:r>
              <a:rPr kumimoji="0" lang="en-US" sz="1600" b="0" i="0" u="none" strike="noStrike" kern="1200" cap="none" spc="0" normalizeH="0" baseline="0" noProof="0" dirty="0">
                <a:ln>
                  <a:noFill/>
                </a:ln>
                <a:solidFill>
                  <a:srgbClr val="002060"/>
                </a:solidFill>
                <a:effectLst/>
                <a:uLnTx/>
                <a:uFillTx/>
                <a:latin typeface="Arial"/>
                <a:cs typeface="Arial"/>
              </a:rPr>
              <a:t>Reviews triggered by reports of potential problems with the  representative payee</a:t>
            </a:r>
            <a:r>
              <a:rPr lang="en-US" sz="1600" dirty="0">
                <a:latin typeface="Arial"/>
                <a:cs typeface="Arial"/>
              </a:rPr>
              <a:t>.</a:t>
            </a:r>
            <a:endParaRPr lang="en-US" sz="1600" b="0" i="0" u="none" strike="noStrike" kern="1200" cap="none" spc="0" normalizeH="0" baseline="0" noProof="0" dirty="0">
              <a:ln>
                <a:noFill/>
              </a:ln>
              <a:solidFill>
                <a:srgbClr val="002060"/>
              </a:solidFill>
              <a:effectLst/>
              <a:uLnTx/>
              <a:uFillTx/>
              <a:latin typeface="Arial"/>
              <a:cs typeface="Arial"/>
            </a:endParaRPr>
          </a:p>
          <a:p>
            <a:pPr marL="1200150" marR="0" lvl="2" indent="0" algn="l" defTabSz="914400" rtl="0" eaLnBrk="1" fontAlgn="auto" latinLnBrk="0" hangingPunct="1">
              <a:lnSpc>
                <a:spcPct val="90000"/>
              </a:lnSpc>
              <a:spcBef>
                <a:spcPts val="500"/>
              </a:spcBef>
              <a:spcAft>
                <a:spcPts val="0"/>
              </a:spcAft>
              <a:buClrTx/>
              <a:buSzTx/>
              <a:buNone/>
              <a:tabLst/>
              <a:defRPr/>
            </a:pPr>
            <a:endParaRPr kumimoji="0" lang="en-US" sz="16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indent="0">
              <a:buNone/>
            </a:pPr>
            <a:endParaRPr lang="en-US" sz="1600" dirty="0"/>
          </a:p>
        </p:txBody>
      </p:sp>
    </p:spTree>
    <p:extLst>
      <p:ext uri="{BB962C8B-B14F-4D97-AF65-F5344CB8AC3E}">
        <p14:creationId xmlns:p14="http://schemas.microsoft.com/office/powerpoint/2010/main" val="62112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58214"/>
            <a:ext cx="7886700" cy="1325563"/>
          </a:xfrm>
          <a:ln w="3175">
            <a:noFill/>
          </a:ln>
        </p:spPr>
        <p:txBody>
          <a:bodyPr>
            <a:normAutofit fontScale="90000"/>
          </a:bodyPr>
          <a:lstStyle/>
          <a:p>
            <a:pPr algn="ctr"/>
            <a:r>
              <a:rPr lang="en-US" sz="3200" dirty="0">
                <a:latin typeface="Times New Roman"/>
                <a:cs typeface="Times New Roman"/>
              </a:rPr>
              <a:t>When Social Security Payments Can be Used </a:t>
            </a:r>
            <a:br>
              <a:rPr lang="en-US" sz="3200" dirty="0">
                <a:latin typeface="Times New Roman" panose="02020603050405020304" pitchFamily="18" charset="0"/>
                <a:cs typeface="Times New Roman" panose="02020603050405020304" pitchFamily="18" charset="0"/>
              </a:rPr>
            </a:br>
            <a:r>
              <a:rPr lang="en-US" sz="3200" dirty="0">
                <a:latin typeface="Times New Roman"/>
                <a:cs typeface="Times New Roman"/>
              </a:rPr>
              <a:t>for Guardian Costs &amp; Fees</a:t>
            </a:r>
          </a:p>
        </p:txBody>
      </p:sp>
      <p:sp>
        <p:nvSpPr>
          <p:cNvPr id="3" name="Content Placeholder 2"/>
          <p:cNvSpPr>
            <a:spLocks noGrp="1"/>
          </p:cNvSpPr>
          <p:nvPr>
            <p:ph idx="1"/>
          </p:nvPr>
        </p:nvSpPr>
        <p:spPr>
          <a:xfrm>
            <a:off x="742950" y="2675572"/>
            <a:ext cx="7886700" cy="2463945"/>
          </a:xfrm>
        </p:spPr>
        <p:txBody>
          <a:bodyPr anchor="t">
            <a:noAutofit/>
          </a:bodyPr>
          <a:lstStyle/>
          <a:p>
            <a:pPr marL="0" indent="0">
              <a:buNone/>
            </a:pPr>
            <a:r>
              <a:rPr lang="en-US" sz="1600" dirty="0">
                <a:latin typeface="Arial"/>
                <a:cs typeface="Arial"/>
              </a:rPr>
              <a:t>A beneficiary’s funds may be used for customary guardianship costs (or proceedings) and court-appointed fees, if:</a:t>
            </a:r>
          </a:p>
          <a:p>
            <a:pPr indent="-285750"/>
            <a:endParaRPr lang="en-US" sz="1600" dirty="0"/>
          </a:p>
          <a:p>
            <a:pPr lvl="1">
              <a:buFont typeface="Wingdings" panose="05000000000000000000" pitchFamily="2" charset="2"/>
              <a:buChar char="ü"/>
            </a:pPr>
            <a:r>
              <a:rPr lang="en-US" sz="1600" dirty="0">
                <a:latin typeface="Arial"/>
                <a:cs typeface="Arial"/>
              </a:rPr>
              <a:t>Guardianship appears to be in the beneficiary’s best interests. </a:t>
            </a:r>
          </a:p>
          <a:p>
            <a:pPr marL="457200" lvl="1" indent="0">
              <a:buNone/>
            </a:pPr>
            <a:endParaRPr lang="en-US" sz="1600" dirty="0"/>
          </a:p>
          <a:p>
            <a:pPr lvl="1">
              <a:buFont typeface="Wingdings" panose="05000000000000000000" pitchFamily="2" charset="2"/>
              <a:buChar char="ü"/>
            </a:pPr>
            <a:r>
              <a:rPr lang="en-US" sz="1600" dirty="0">
                <a:latin typeface="Arial"/>
                <a:cs typeface="Arial"/>
              </a:rPr>
              <a:t>The beneficiary's personal needs are met.</a:t>
            </a:r>
            <a:endParaRPr lang="en-US" sz="1600" dirty="0"/>
          </a:p>
          <a:p>
            <a:pPr lvl="1">
              <a:buFont typeface="Wingdings" panose="05000000000000000000" pitchFamily="2" charset="2"/>
              <a:buChar char="ü"/>
            </a:pPr>
            <a:endParaRPr lang="en-US" sz="1600" dirty="0"/>
          </a:p>
          <a:p>
            <a:pPr lvl="1">
              <a:buFont typeface="Wingdings" panose="05000000000000000000" pitchFamily="2" charset="2"/>
              <a:buChar char="ü"/>
            </a:pPr>
            <a:r>
              <a:rPr lang="en-US" sz="1600" dirty="0">
                <a:latin typeface="Arial"/>
                <a:cs typeface="Arial"/>
              </a:rPr>
              <a:t>The beneficiary’s funds would not be depleted by the guardianship costs. </a:t>
            </a:r>
            <a:endParaRPr lang="en-US" sz="1600" dirty="0"/>
          </a:p>
        </p:txBody>
      </p:sp>
    </p:spTree>
    <p:extLst>
      <p:ext uri="{BB962C8B-B14F-4D97-AF65-F5344CB8AC3E}">
        <p14:creationId xmlns:p14="http://schemas.microsoft.com/office/powerpoint/2010/main" val="4179885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60070" y="1103934"/>
            <a:ext cx="7886700" cy="1325563"/>
          </a:xfrm>
          <a:ln w="3175">
            <a:noFill/>
          </a:ln>
        </p:spPr>
        <p:txBody>
          <a:bodyPr>
            <a:noAutofit/>
          </a:bodyPr>
          <a:lstStyle/>
          <a:p>
            <a:pPr algn="ctr"/>
            <a:r>
              <a:rPr lang="en-US" sz="3000">
                <a:latin typeface="Times New Roman" panose="02020603050405020304" pitchFamily="18" charset="0"/>
                <a:cs typeface="Times New Roman" panose="02020603050405020304" pitchFamily="18" charset="0"/>
              </a:rPr>
              <a:t>When Social Security Benefit CANNOT be Used for Guardian Costs &amp; Fees </a:t>
            </a:r>
          </a:p>
        </p:txBody>
      </p:sp>
      <p:sp>
        <p:nvSpPr>
          <p:cNvPr id="3" name="Content Placeholder 2"/>
          <p:cNvSpPr>
            <a:spLocks noGrp="1"/>
          </p:cNvSpPr>
          <p:nvPr>
            <p:ph idx="1"/>
          </p:nvPr>
        </p:nvSpPr>
        <p:spPr>
          <a:xfrm>
            <a:off x="628650" y="2640633"/>
            <a:ext cx="7886700" cy="2926080"/>
          </a:xfrm>
        </p:spPr>
        <p:txBody>
          <a:bodyPr anchor="ctr">
            <a:normAutofit/>
          </a:bodyPr>
          <a:lstStyle/>
          <a:p>
            <a:pPr marL="571500" indent="-285750">
              <a:buFont typeface="Wingdings" panose="05000000000000000000" pitchFamily="2" charset="2"/>
              <a:buChar char="ü"/>
            </a:pPr>
            <a:r>
              <a:rPr lang="en-US" sz="1700">
                <a:latin typeface="Arial"/>
                <a:cs typeface="Arial"/>
              </a:rPr>
              <a:t>Guardianship costs and fees </a:t>
            </a:r>
            <a:r>
              <a:rPr lang="en-US" sz="1700" b="1">
                <a:latin typeface="Arial"/>
                <a:cs typeface="Arial"/>
              </a:rPr>
              <a:t>are included </a:t>
            </a:r>
            <a:r>
              <a:rPr lang="en-US" sz="1700">
                <a:latin typeface="Arial"/>
                <a:cs typeface="Arial"/>
              </a:rPr>
              <a:t>as part of the state’s support obligation to the beneficiary </a:t>
            </a:r>
            <a:endParaRPr lang="en-US" sz="1700"/>
          </a:p>
          <a:p>
            <a:pPr marL="1085850" lvl="1" indent="-285750">
              <a:buFont typeface="Wingdings" panose="05000000000000000000" pitchFamily="2" charset="2"/>
              <a:buChar char="ü"/>
            </a:pPr>
            <a:endParaRPr lang="en-US" sz="1700"/>
          </a:p>
          <a:p>
            <a:pPr marL="628650" indent="-342900">
              <a:buFont typeface="Wingdings" panose="05000000000000000000" pitchFamily="2" charset="2"/>
              <a:buChar char="ü"/>
            </a:pPr>
            <a:r>
              <a:rPr lang="en-US" sz="1700">
                <a:latin typeface="Arial"/>
                <a:cs typeface="Arial"/>
              </a:rPr>
              <a:t>Costs or fees relate to an </a:t>
            </a:r>
            <a:r>
              <a:rPr lang="en-US" sz="1700" b="1">
                <a:latin typeface="Arial"/>
                <a:cs typeface="Arial"/>
              </a:rPr>
              <a:t>unsuccessful</a:t>
            </a:r>
            <a:r>
              <a:rPr lang="en-US" sz="1700">
                <a:latin typeface="Arial"/>
                <a:cs typeface="Arial"/>
              </a:rPr>
              <a:t> guardianship petition  </a:t>
            </a:r>
            <a:endParaRPr lang="en-US" sz="1700"/>
          </a:p>
          <a:p>
            <a:pPr marL="1085850" lvl="1" indent="-285750">
              <a:buFont typeface="Wingdings" panose="05000000000000000000" pitchFamily="2" charset="2"/>
              <a:buChar char="ü"/>
            </a:pPr>
            <a:endParaRPr lang="en-US" sz="1700"/>
          </a:p>
          <a:p>
            <a:pPr marL="628650" indent="-342900">
              <a:buFont typeface="Wingdings" panose="05000000000000000000" pitchFamily="2" charset="2"/>
              <a:buChar char="ü"/>
            </a:pPr>
            <a:r>
              <a:rPr lang="en-US" sz="1700">
                <a:latin typeface="Arial"/>
                <a:cs typeface="Arial"/>
              </a:rPr>
              <a:t>Beneficiary’s funds will be depleted by the guardianship costs to the point where personal needs are unmet </a:t>
            </a:r>
            <a:endParaRPr lang="en-US" sz="1700"/>
          </a:p>
          <a:p>
            <a:pPr marL="628650" indent="-342900">
              <a:buFont typeface="Arial" panose="020B0604020202020204" pitchFamily="34" charset="0"/>
              <a:buChar char="•"/>
            </a:pPr>
            <a:endParaRPr lang="en-US" sz="1700"/>
          </a:p>
          <a:p>
            <a:endParaRPr lang="en-US" sz="1600"/>
          </a:p>
        </p:txBody>
      </p:sp>
    </p:spTree>
    <p:extLst>
      <p:ext uri="{BB962C8B-B14F-4D97-AF65-F5344CB8AC3E}">
        <p14:creationId xmlns:p14="http://schemas.microsoft.com/office/powerpoint/2010/main" val="3579684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60070" y="986159"/>
            <a:ext cx="7886700" cy="1325563"/>
          </a:xfrm>
          <a:ln w="3175">
            <a:noFill/>
          </a:ln>
        </p:spPr>
        <p:txBody>
          <a:bodyPr>
            <a:normAutofit/>
          </a:bodyPr>
          <a:lstStyle/>
          <a:p>
            <a:pPr algn="ctr"/>
            <a:r>
              <a:rPr lang="en-US" sz="2600" dirty="0">
                <a:latin typeface="Times New Roman" panose="02020603050405020304" pitchFamily="18" charset="0"/>
                <a:cs typeface="Times New Roman" panose="02020603050405020304" pitchFamily="18" charset="0"/>
              </a:rPr>
              <a:t>Promising Court Practices to Coordinate </a:t>
            </a:r>
            <a:br>
              <a:rPr lang="en-US" sz="2600" dirty="0">
                <a:latin typeface="Times New Roman" panose="02020603050405020304" pitchFamily="18" charset="0"/>
                <a:cs typeface="Times New Roman" panose="02020603050405020304" pitchFamily="18" charset="0"/>
              </a:rPr>
            </a:br>
            <a:r>
              <a:rPr lang="en-US" sz="2600" dirty="0">
                <a:latin typeface="Times New Roman" panose="02020603050405020304" pitchFamily="18" charset="0"/>
                <a:cs typeface="Times New Roman" panose="02020603050405020304" pitchFamily="18" charset="0"/>
              </a:rPr>
              <a:t>With Social Security Representative Payee System</a:t>
            </a:r>
          </a:p>
        </p:txBody>
      </p:sp>
      <p:sp>
        <p:nvSpPr>
          <p:cNvPr id="3" name="Content Placeholder 2"/>
          <p:cNvSpPr>
            <a:spLocks noGrp="1"/>
          </p:cNvSpPr>
          <p:nvPr>
            <p:ph idx="1"/>
          </p:nvPr>
        </p:nvSpPr>
        <p:spPr>
          <a:xfrm>
            <a:off x="628650" y="2255167"/>
            <a:ext cx="7886700" cy="3442684"/>
          </a:xfrm>
        </p:spPr>
        <p:txBody>
          <a:bodyPr anchor="ctr">
            <a:normAutofit fontScale="92500"/>
          </a:bodyPr>
          <a:lstStyle/>
          <a:p>
            <a:pPr marL="0" indent="0">
              <a:buNone/>
            </a:pPr>
            <a:r>
              <a:rPr lang="en-US" sz="1600" b="1" dirty="0">
                <a:latin typeface="Arial"/>
                <a:cs typeface="Arial"/>
              </a:rPr>
              <a:t>Court practices when a guardian is also a representative payee</a:t>
            </a:r>
            <a:endParaRPr lang="en-US" sz="1400" b="1" dirty="0"/>
          </a:p>
          <a:p>
            <a:pPr marL="628650" indent="-342900">
              <a:lnSpc>
                <a:spcPct val="150000"/>
              </a:lnSpc>
              <a:buFont typeface="Arial" panose="020B0604020202020204" pitchFamily="34" charset="0"/>
              <a:buChar char="•"/>
            </a:pPr>
            <a:r>
              <a:rPr lang="en-US" sz="1400" dirty="0">
                <a:latin typeface="Arial"/>
                <a:cs typeface="Arial"/>
              </a:rPr>
              <a:t>Identify cases where there is </a:t>
            </a:r>
            <a:r>
              <a:rPr lang="en-US" sz="1400" b="1" dirty="0">
                <a:latin typeface="Arial"/>
                <a:cs typeface="Arial"/>
              </a:rPr>
              <a:t>dual role</a:t>
            </a:r>
            <a:r>
              <a:rPr lang="en-US" sz="1400" dirty="0">
                <a:latin typeface="Arial"/>
                <a:cs typeface="Arial"/>
              </a:rPr>
              <a:t>.</a:t>
            </a:r>
          </a:p>
          <a:p>
            <a:pPr marL="628650" indent="-342900">
              <a:lnSpc>
                <a:spcPct val="150000"/>
              </a:lnSpc>
            </a:pPr>
            <a:r>
              <a:rPr lang="en-US" sz="1400" dirty="0">
                <a:latin typeface="Arial"/>
                <a:cs typeface="Arial"/>
              </a:rPr>
              <a:t>Identify cases in which the </a:t>
            </a:r>
            <a:r>
              <a:rPr lang="en-US" sz="1400" b="1" dirty="0">
                <a:latin typeface="Arial"/>
                <a:cs typeface="Arial"/>
              </a:rPr>
              <a:t>guardian seeks a fee </a:t>
            </a:r>
            <a:r>
              <a:rPr lang="en-US" sz="1400" dirty="0">
                <a:latin typeface="Arial"/>
                <a:cs typeface="Arial"/>
              </a:rPr>
              <a:t>from a bank account containing Social Security benefits payments.</a:t>
            </a:r>
          </a:p>
          <a:p>
            <a:pPr marL="628650" indent="-342900">
              <a:lnSpc>
                <a:spcPct val="150000"/>
              </a:lnSpc>
            </a:pPr>
            <a:r>
              <a:rPr lang="en-US" sz="1400" b="1" dirty="0">
                <a:latin typeface="Arial"/>
                <a:cs typeface="Arial"/>
              </a:rPr>
              <a:t>Notify us </a:t>
            </a:r>
            <a:r>
              <a:rPr lang="en-US" sz="1400" dirty="0">
                <a:latin typeface="Arial"/>
                <a:cs typeface="Arial"/>
              </a:rPr>
              <a:t>of any changes to status of a guardian who is also representative payee.</a:t>
            </a:r>
          </a:p>
          <a:p>
            <a:pPr marL="628650" indent="-342900">
              <a:lnSpc>
                <a:spcPct val="150000"/>
              </a:lnSpc>
            </a:pPr>
            <a:r>
              <a:rPr lang="en-US" sz="1400" b="1" dirty="0">
                <a:latin typeface="Arial"/>
                <a:cs typeface="Arial"/>
              </a:rPr>
              <a:t>Report suspected abuse or exploitation </a:t>
            </a:r>
            <a:r>
              <a:rPr lang="en-US" sz="1400" dirty="0">
                <a:latin typeface="Arial"/>
                <a:cs typeface="Arial"/>
              </a:rPr>
              <a:t>by a guardian who is also a representative payee to:</a:t>
            </a:r>
          </a:p>
          <a:p>
            <a:pPr marL="1085850" lvl="1" indent="-342900">
              <a:lnSpc>
                <a:spcPct val="150000"/>
              </a:lnSpc>
              <a:buFont typeface="Wingdings" panose="05000000000000000000" pitchFamily="2" charset="2"/>
              <a:buChar char="ü"/>
            </a:pPr>
            <a:r>
              <a:rPr lang="en-US" sz="1400" dirty="0">
                <a:latin typeface="Arial"/>
                <a:cs typeface="Arial"/>
              </a:rPr>
              <a:t>Your local Social Security office.</a:t>
            </a:r>
          </a:p>
          <a:p>
            <a:pPr marL="1085850" lvl="1" indent="-342900">
              <a:lnSpc>
                <a:spcPct val="150000"/>
              </a:lnSpc>
              <a:buFont typeface="Wingdings" panose="05000000000000000000" pitchFamily="2" charset="2"/>
              <a:buChar char="ü"/>
            </a:pPr>
            <a:r>
              <a:rPr lang="en-US" sz="1400" dirty="0">
                <a:latin typeface="Arial"/>
                <a:cs typeface="Arial"/>
              </a:rPr>
              <a:t>The Social Security Office of Inspector General.</a:t>
            </a:r>
          </a:p>
          <a:p>
            <a:pPr marL="1085850" lvl="1" indent="-342900">
              <a:lnSpc>
                <a:spcPct val="150000"/>
              </a:lnSpc>
              <a:buFont typeface="Wingdings" panose="05000000000000000000" pitchFamily="2" charset="2"/>
              <a:buChar char="ü"/>
            </a:pPr>
            <a:r>
              <a:rPr lang="en-US" sz="1400" dirty="0">
                <a:latin typeface="Arial"/>
                <a:cs typeface="Arial"/>
              </a:rPr>
              <a:t>Your local adult protective services.</a:t>
            </a:r>
            <a:endParaRPr lang="en-US" sz="1400" dirty="0"/>
          </a:p>
        </p:txBody>
      </p:sp>
    </p:spTree>
    <p:extLst>
      <p:ext uri="{BB962C8B-B14F-4D97-AF65-F5344CB8AC3E}">
        <p14:creationId xmlns:p14="http://schemas.microsoft.com/office/powerpoint/2010/main" val="2856691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99110" y="957503"/>
            <a:ext cx="7886700" cy="1325563"/>
          </a:xfrm>
          <a:ln w="3175">
            <a:noFill/>
          </a:ln>
        </p:spPr>
        <p:txBody>
          <a:bodyPr>
            <a:normAutofit/>
          </a:bodyPr>
          <a:lstStyle/>
          <a:p>
            <a:pPr algn="ctr"/>
            <a:r>
              <a:rPr lang="en-US" sz="2600" dirty="0">
                <a:latin typeface="Times New Roman" panose="02020603050405020304" pitchFamily="18" charset="0"/>
                <a:cs typeface="Times New Roman" panose="02020603050405020304" pitchFamily="18" charset="0"/>
              </a:rPr>
              <a:t>Promising Court Practices to Coordinate </a:t>
            </a:r>
            <a:br>
              <a:rPr lang="en-US" sz="2600" dirty="0">
                <a:latin typeface="Times New Roman" panose="02020603050405020304" pitchFamily="18" charset="0"/>
                <a:cs typeface="Times New Roman" panose="02020603050405020304" pitchFamily="18" charset="0"/>
              </a:rPr>
            </a:br>
            <a:r>
              <a:rPr lang="en-US" sz="2600" dirty="0">
                <a:latin typeface="Times New Roman" panose="02020603050405020304" pitchFamily="18" charset="0"/>
                <a:cs typeface="Times New Roman" panose="02020603050405020304" pitchFamily="18" charset="0"/>
              </a:rPr>
              <a:t>With Social Security Representative Payee System</a:t>
            </a:r>
          </a:p>
        </p:txBody>
      </p:sp>
      <p:sp>
        <p:nvSpPr>
          <p:cNvPr id="3" name="Content Placeholder 2"/>
          <p:cNvSpPr>
            <a:spLocks noGrp="1"/>
          </p:cNvSpPr>
          <p:nvPr>
            <p:ph idx="1"/>
          </p:nvPr>
        </p:nvSpPr>
        <p:spPr>
          <a:xfrm>
            <a:off x="628650" y="2490138"/>
            <a:ext cx="7886700" cy="2926080"/>
          </a:xfrm>
        </p:spPr>
        <p:txBody>
          <a:bodyPr vert="horz" lIns="91440" tIns="45720" rIns="91440" bIns="45720" rtlCol="0" anchor="t">
            <a:normAutofit/>
          </a:bodyPr>
          <a:lstStyle/>
          <a:p>
            <a:pPr marL="0" indent="0">
              <a:buNone/>
            </a:pPr>
            <a:r>
              <a:rPr lang="en-US" sz="1600" b="1">
                <a:latin typeface="Arial"/>
                <a:cs typeface="Arial"/>
              </a:rPr>
              <a:t>Court- Social Security systemic coordination practices:</a:t>
            </a:r>
          </a:p>
          <a:p>
            <a:pPr marL="0" indent="0">
              <a:buNone/>
            </a:pPr>
            <a:endParaRPr lang="en-US" sz="1600" b="1">
              <a:latin typeface="Arial"/>
              <a:cs typeface="Arial"/>
            </a:endParaRPr>
          </a:p>
          <a:p>
            <a:pPr marL="285750" indent="-285750"/>
            <a:r>
              <a:rPr lang="en-US" sz="1600">
                <a:latin typeface="Arial"/>
                <a:cs typeface="Arial"/>
              </a:rPr>
              <a:t>Judges and court staff meet regularly with designated Social Security representative payees to address coordination and training needs.</a:t>
            </a:r>
          </a:p>
          <a:p>
            <a:pPr marL="285750" indent="-285750">
              <a:buFont typeface="Arial" panose="020B0604020202020204" pitchFamily="34" charset="0"/>
              <a:buChar char="•"/>
            </a:pPr>
            <a:endParaRPr lang="en-US" sz="1600"/>
          </a:p>
          <a:p>
            <a:pPr marL="285750" indent="-285750">
              <a:buFont typeface="Arial" panose="020B0604020202020204" pitchFamily="34" charset="0"/>
              <a:buChar char="•"/>
            </a:pPr>
            <a:r>
              <a:rPr lang="en-US" sz="1600">
                <a:latin typeface="Arial"/>
                <a:cs typeface="Arial"/>
              </a:rPr>
              <a:t>Recruit and encourage attorney volunteers to serve pro bono as representative payees.</a:t>
            </a:r>
          </a:p>
        </p:txBody>
      </p:sp>
    </p:spTree>
    <p:extLst>
      <p:ext uri="{BB962C8B-B14F-4D97-AF65-F5344CB8AC3E}">
        <p14:creationId xmlns:p14="http://schemas.microsoft.com/office/powerpoint/2010/main" val="21440563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1073455"/>
            <a:ext cx="7886700" cy="933588"/>
          </a:xfrm>
          <a:ln w="3175">
            <a:noFill/>
          </a:ln>
        </p:spPr>
        <p:txBody>
          <a:bodyPr>
            <a:normAutofit/>
          </a:bodyPr>
          <a:lstStyle/>
          <a:p>
            <a:pPr algn="ctr"/>
            <a:r>
              <a:rPr lang="en-US" dirty="0">
                <a:latin typeface="Times New Roman" panose="02020603050405020304" pitchFamily="18" charset="0"/>
                <a:cs typeface="Times New Roman" panose="02020603050405020304" pitchFamily="18" charset="0"/>
              </a:rPr>
              <a:t>Advance Designation</a:t>
            </a:r>
          </a:p>
        </p:txBody>
      </p:sp>
      <p:sp>
        <p:nvSpPr>
          <p:cNvPr id="3" name="Content Placeholder 2"/>
          <p:cNvSpPr>
            <a:spLocks noGrp="1"/>
          </p:cNvSpPr>
          <p:nvPr>
            <p:ph idx="1"/>
          </p:nvPr>
        </p:nvSpPr>
        <p:spPr>
          <a:xfrm>
            <a:off x="514350" y="2358693"/>
            <a:ext cx="7863840" cy="3108960"/>
          </a:xfrm>
        </p:spPr>
        <p:txBody>
          <a:bodyPr vert="horz" lIns="91440" tIns="45720" rIns="91440" bIns="45720" rtlCol="0" anchor="t">
            <a:normAutofit/>
          </a:bodyPr>
          <a:lstStyle/>
          <a:p>
            <a:pPr marL="285750" indent="-285750"/>
            <a:r>
              <a:rPr lang="en-US" sz="1600">
                <a:latin typeface="Arial"/>
                <a:cs typeface="Arial"/>
              </a:rPr>
              <a:t>We offer the option to designate a representative payee in advance of needing one. Advance designation allows you to select up to three people who could serve as a representative payee for you if the need ever arises.</a:t>
            </a:r>
          </a:p>
          <a:p>
            <a:pPr marL="285750" indent="-285750">
              <a:buFont typeface="Arial" panose="020B0604020202020204" pitchFamily="34" charset="0"/>
              <a:buChar char="•"/>
            </a:pPr>
            <a:endParaRPr lang="en-US" sz="1600"/>
          </a:p>
          <a:p>
            <a:pPr marL="285750" indent="-285750"/>
            <a:r>
              <a:rPr lang="en-US" sz="1600">
                <a:latin typeface="Arial"/>
                <a:cs typeface="Arial"/>
              </a:rPr>
              <a:t>Advance designation is available to capable adults and emancipated minors who are applying for or receiving Social Security benefits, SSI ,or Special Veterans Benefits.</a:t>
            </a:r>
          </a:p>
          <a:p>
            <a:pPr marL="285750" indent="-285750">
              <a:buFont typeface="Arial" panose="020B0604020202020204" pitchFamily="34" charset="0"/>
              <a:buChar char="•"/>
            </a:pPr>
            <a:endParaRPr lang="en-US" sz="1600"/>
          </a:p>
          <a:p>
            <a:pPr marL="285750" indent="-285750"/>
            <a:r>
              <a:rPr lang="en-US" sz="1600">
                <a:latin typeface="Arial"/>
                <a:cs typeface="Arial"/>
              </a:rPr>
              <a:t>We only contact advance designees if we need to find a representative payee to serve you.</a:t>
            </a:r>
          </a:p>
          <a:p>
            <a:endParaRPr lang="en-US" sz="1600"/>
          </a:p>
          <a:p>
            <a:pPr marL="285750" indent="-285750">
              <a:buFont typeface="Arial" panose="020B0604020202020204" pitchFamily="34" charset="0"/>
              <a:buChar char="•"/>
            </a:pPr>
            <a:endParaRPr lang="en-US" sz="1600"/>
          </a:p>
          <a:p>
            <a:pPr marL="285750" indent="-285750">
              <a:buFont typeface="Arial" panose="020B0604020202020204" pitchFamily="34" charset="0"/>
              <a:buChar char="•"/>
            </a:pPr>
            <a:endParaRPr lang="en-US" sz="1600"/>
          </a:p>
        </p:txBody>
      </p:sp>
    </p:spTree>
    <p:extLst>
      <p:ext uri="{BB962C8B-B14F-4D97-AF65-F5344CB8AC3E}">
        <p14:creationId xmlns:p14="http://schemas.microsoft.com/office/powerpoint/2010/main" val="1834622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29590" y="1054977"/>
            <a:ext cx="7886700" cy="861287"/>
          </a:xfrm>
          <a:ln w="3175">
            <a:noFill/>
          </a:ln>
        </p:spPr>
        <p:txBody>
          <a:bodyPr>
            <a:normAutofit/>
          </a:bodyPr>
          <a:lstStyle/>
          <a:p>
            <a:pPr algn="ctr"/>
            <a:r>
              <a:rPr lang="en-US">
                <a:latin typeface="Times New Roman" panose="02020603050405020304" pitchFamily="18" charset="0"/>
                <a:cs typeface="Times New Roman" panose="02020603050405020304" pitchFamily="18" charset="0"/>
              </a:rPr>
              <a:t>Representative Payee Portal</a:t>
            </a:r>
          </a:p>
        </p:txBody>
      </p:sp>
      <p:sp>
        <p:nvSpPr>
          <p:cNvPr id="3" name="Content Placeholder 2"/>
          <p:cNvSpPr>
            <a:spLocks noGrp="1"/>
          </p:cNvSpPr>
          <p:nvPr>
            <p:ph idx="1"/>
          </p:nvPr>
        </p:nvSpPr>
        <p:spPr>
          <a:xfrm>
            <a:off x="628650" y="2186814"/>
            <a:ext cx="7886700" cy="3617844"/>
          </a:xfrm>
        </p:spPr>
        <p:txBody>
          <a:bodyPr vert="horz" lIns="91440" tIns="45720" rIns="91440" bIns="45720" rtlCol="0" anchor="t">
            <a:normAutofit/>
          </a:bodyPr>
          <a:lstStyle/>
          <a:p>
            <a:pPr marL="285750" indent="-285750"/>
            <a:r>
              <a:rPr lang="en-US" sz="1600" dirty="0">
                <a:latin typeface="Arial"/>
                <a:cs typeface="Arial"/>
              </a:rPr>
              <a:t>The Representative Payee Portal is a central portal for representative payees with a personal </a:t>
            </a:r>
            <a:r>
              <a:rPr lang="en-US" sz="1600" i="1" dirty="0">
                <a:solidFill>
                  <a:srgbClr val="D12229"/>
                </a:solidFill>
                <a:latin typeface="Georgia"/>
                <a:cs typeface="Arial"/>
              </a:rPr>
              <a:t>my</a:t>
            </a:r>
            <a:r>
              <a:rPr lang="en-US" sz="1600" dirty="0">
                <a:latin typeface="Georgia"/>
                <a:cs typeface="Arial"/>
              </a:rPr>
              <a:t> </a:t>
            </a:r>
            <a:r>
              <a:rPr lang="en-US" sz="1600" i="1" dirty="0">
                <a:solidFill>
                  <a:srgbClr val="0054A6"/>
                </a:solidFill>
                <a:latin typeface="Georgia"/>
                <a:cs typeface="Arial"/>
              </a:rPr>
              <a:t>Social Security </a:t>
            </a:r>
            <a:r>
              <a:rPr lang="en-US" sz="1600" dirty="0">
                <a:latin typeface="Arial"/>
                <a:cs typeface="Arial"/>
              </a:rPr>
              <a:t>account to conduct their own business or manage direct deposit, wage reporting, and annual reporting for their beneficiaries. </a:t>
            </a:r>
            <a:endParaRPr lang="en-US" sz="1600" dirty="0"/>
          </a:p>
          <a:p>
            <a:pPr marL="285750" indent="-285750"/>
            <a:r>
              <a:rPr lang="en-US" sz="1600" dirty="0">
                <a:latin typeface="Arial"/>
                <a:cs typeface="Arial"/>
              </a:rPr>
              <a:t>To access the portal, sign in to or create a personal </a:t>
            </a:r>
            <a:r>
              <a:rPr lang="en-US" sz="1600" i="1" dirty="0">
                <a:solidFill>
                  <a:srgbClr val="D12229"/>
                </a:solidFill>
                <a:latin typeface="Georgia"/>
                <a:cs typeface="Arial"/>
              </a:rPr>
              <a:t>my</a:t>
            </a:r>
            <a:r>
              <a:rPr lang="en-US" sz="1600" dirty="0">
                <a:latin typeface="Georgia"/>
                <a:cs typeface="Arial"/>
              </a:rPr>
              <a:t> </a:t>
            </a:r>
            <a:r>
              <a:rPr lang="en-US" sz="1600" i="1" dirty="0">
                <a:solidFill>
                  <a:srgbClr val="0054A6"/>
                </a:solidFill>
                <a:latin typeface="Georgia"/>
                <a:cs typeface="Arial"/>
              </a:rPr>
              <a:t>Social Security </a:t>
            </a:r>
            <a:r>
              <a:rPr lang="en-US" sz="1600" dirty="0">
                <a:latin typeface="Arial"/>
                <a:cs typeface="Arial"/>
              </a:rPr>
              <a:t>account</a:t>
            </a:r>
            <a:r>
              <a:rPr lang="en-US" sz="1600" i="1" dirty="0">
                <a:latin typeface="Arial"/>
                <a:cs typeface="Arial"/>
              </a:rPr>
              <a:t>.</a:t>
            </a:r>
          </a:p>
          <a:p>
            <a:pPr marL="285750" indent="-285750">
              <a:buFont typeface="Arial" panose="020B0604020202020204" pitchFamily="34" charset="0"/>
              <a:buChar char="•"/>
            </a:pPr>
            <a:r>
              <a:rPr lang="en-US" sz="1600" dirty="0">
                <a:latin typeface="Arial"/>
                <a:cs typeface="Arial"/>
              </a:rPr>
              <a:t>Select “Representative Payee Services” to be able to conduct the following:</a:t>
            </a:r>
          </a:p>
          <a:p>
            <a:pPr marL="1028700" lvl="1">
              <a:buFont typeface="Arial" panose="020B0604020202020204" pitchFamily="34" charset="0"/>
              <a:buChar char="•"/>
            </a:pPr>
            <a:r>
              <a:rPr lang="en-US" sz="1600" dirty="0">
                <a:latin typeface="Arial"/>
                <a:cs typeface="Arial"/>
              </a:rPr>
              <a:t>Complete annual accounting</a:t>
            </a:r>
          </a:p>
          <a:p>
            <a:pPr marL="1028700" lvl="1">
              <a:buFont typeface="Arial" panose="020B0604020202020204" pitchFamily="34" charset="0"/>
              <a:buChar char="•"/>
            </a:pPr>
            <a:r>
              <a:rPr lang="en-US" sz="1600" dirty="0">
                <a:latin typeface="Arial"/>
                <a:cs typeface="Arial"/>
              </a:rPr>
              <a:t>View current benefit details</a:t>
            </a:r>
          </a:p>
          <a:p>
            <a:pPr marL="1028700" lvl="1"/>
            <a:r>
              <a:rPr lang="en-US" sz="1600" dirty="0">
                <a:latin typeface="Arial"/>
                <a:cs typeface="Arial"/>
              </a:rPr>
              <a:t>Update or enroll in direct deposit </a:t>
            </a:r>
            <a:endParaRPr lang="en-US" sz="1600" dirty="0"/>
          </a:p>
          <a:p>
            <a:pPr marL="285750" indent="-285750"/>
            <a:r>
              <a:rPr lang="en-US" sz="1600" dirty="0">
                <a:latin typeface="Arial"/>
                <a:cs typeface="Arial"/>
              </a:rPr>
              <a:t>For more information about the Representative Payee portal, check out </a:t>
            </a:r>
            <a:r>
              <a:rPr lang="en-US" sz="1600" dirty="0">
                <a:latin typeface="Arial"/>
                <a:cs typeface="Arial"/>
                <a:hlinkClick r:id="rId3"/>
              </a:rPr>
              <a:t>How to Use the Representative Payee Portal</a:t>
            </a:r>
            <a:r>
              <a:rPr lang="en-US" sz="1600" dirty="0">
                <a:latin typeface="Arial"/>
                <a:cs typeface="Arial"/>
              </a:rPr>
              <a:t>.</a:t>
            </a:r>
            <a:endParaRPr lang="en-US" sz="1600" dirty="0"/>
          </a:p>
          <a:p>
            <a:pPr marL="457200" lvl="1" indent="0">
              <a:buNone/>
            </a:pPr>
            <a:endParaRPr lang="en-US" sz="1400" dirty="0">
              <a:latin typeface="Arial"/>
              <a:cs typeface="Arial"/>
            </a:endParaRPr>
          </a:p>
          <a:p>
            <a:pPr lvl="1" indent="0">
              <a:buNone/>
            </a:pPr>
            <a:endParaRPr lang="en-US" sz="1200" dirty="0"/>
          </a:p>
          <a:p>
            <a:pPr marL="285750" indent="-285750">
              <a:buFont typeface="Arial" panose="020B0604020202020204" pitchFamily="34" charset="0"/>
              <a:buChar char="•"/>
            </a:pPr>
            <a:endParaRPr lang="en-US" sz="1600" dirty="0"/>
          </a:p>
          <a:p>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247763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25378"/>
            <a:ext cx="7886700" cy="1325563"/>
          </a:xfrm>
          <a:ln w="3175">
            <a:noFill/>
          </a:ln>
        </p:spPr>
        <p:txBody>
          <a:bodyPr>
            <a:normAutofit/>
          </a:bodyPr>
          <a:lstStyle/>
          <a:p>
            <a:pPr algn="ctr"/>
            <a:r>
              <a:rPr lang="en-US">
                <a:latin typeface="Times New Roman"/>
                <a:cs typeface="Times New Roman"/>
              </a:rPr>
              <a:t>Social Security’s Programs</a:t>
            </a:r>
          </a:p>
        </p:txBody>
      </p:sp>
      <p:sp>
        <p:nvSpPr>
          <p:cNvPr id="4" name="Content Placeholder 2"/>
          <p:cNvSpPr>
            <a:spLocks noGrp="1"/>
          </p:cNvSpPr>
          <p:nvPr>
            <p:ph idx="1"/>
          </p:nvPr>
        </p:nvSpPr>
        <p:spPr>
          <a:xfrm>
            <a:off x="1894150" y="2785936"/>
            <a:ext cx="6864212" cy="1833923"/>
          </a:xfrm>
        </p:spPr>
        <p:txBody>
          <a:bodyPr lIns="548640" rIns="548640" anchor="t">
            <a:noAutofit/>
          </a:bodyPr>
          <a:lstStyle/>
          <a:p>
            <a:pPr marL="0" indent="0">
              <a:lnSpc>
                <a:spcPct val="100000"/>
              </a:lnSpc>
              <a:spcBef>
                <a:spcPts val="600"/>
              </a:spcBef>
              <a:buNone/>
            </a:pPr>
            <a:r>
              <a:rPr lang="en-US" sz="1800">
                <a:latin typeface="Arial"/>
                <a:cs typeface="Arial"/>
              </a:rPr>
              <a:t>Retirement, Survivors, and Disability Insurance</a:t>
            </a:r>
          </a:p>
          <a:p>
            <a:pPr marL="0" indent="0">
              <a:lnSpc>
                <a:spcPct val="100000"/>
              </a:lnSpc>
              <a:spcBef>
                <a:spcPts val="600"/>
              </a:spcBef>
              <a:buNone/>
            </a:pPr>
            <a:r>
              <a:rPr lang="en-US" sz="1800" b="1">
                <a:latin typeface="Arial"/>
                <a:cs typeface="Arial"/>
              </a:rPr>
              <a:t>(Social Security)</a:t>
            </a:r>
          </a:p>
          <a:p>
            <a:pPr marL="0" indent="0">
              <a:lnSpc>
                <a:spcPct val="150000"/>
              </a:lnSpc>
              <a:spcBef>
                <a:spcPts val="600"/>
              </a:spcBef>
              <a:buNone/>
            </a:pPr>
            <a:endParaRPr lang="en-US" sz="1800" b="1"/>
          </a:p>
          <a:p>
            <a:pPr marL="0" indent="0">
              <a:lnSpc>
                <a:spcPct val="150000"/>
              </a:lnSpc>
              <a:spcBef>
                <a:spcPts val="600"/>
              </a:spcBef>
              <a:buNone/>
            </a:pPr>
            <a:r>
              <a:rPr lang="en-US" sz="1800">
                <a:latin typeface="Arial"/>
                <a:cs typeface="Arial"/>
              </a:rPr>
              <a:t>Supplemental Security Income </a:t>
            </a:r>
            <a:r>
              <a:rPr lang="en-US" sz="1800" b="1">
                <a:latin typeface="Arial"/>
                <a:cs typeface="Arial"/>
              </a:rPr>
              <a:t>(SSI</a:t>
            </a:r>
            <a:r>
              <a:rPr lang="en-US" sz="1800" b="1">
                <a:latin typeface="+mn-lt"/>
                <a:cs typeface="Arial"/>
              </a:rPr>
              <a:t>)</a:t>
            </a:r>
          </a:p>
          <a:p>
            <a:pPr>
              <a:lnSpc>
                <a:spcPct val="150000"/>
              </a:lnSpc>
              <a:spcBef>
                <a:spcPts val="600"/>
              </a:spcBef>
            </a:pPr>
            <a:endParaRPr lang="en-US" sz="1600" b="1"/>
          </a:p>
        </p:txBody>
      </p:sp>
      <p:pic>
        <p:nvPicPr>
          <p:cNvPr id="6" name="Graphic 5" descr="Wheelchair with solid fill">
            <a:extLst>
              <a:ext uri="{FF2B5EF4-FFF2-40B4-BE49-F238E27FC236}">
                <a16:creationId xmlns:a16="http://schemas.microsoft.com/office/drawing/2014/main" id="{3388E7F0-20EC-5993-5753-9333A4637D4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12152" y="2890802"/>
            <a:ext cx="457200" cy="496957"/>
          </a:xfrm>
          <a:prstGeom prst="rect">
            <a:avLst/>
          </a:prstGeom>
        </p:spPr>
      </p:pic>
      <p:pic>
        <p:nvPicPr>
          <p:cNvPr id="8" name="Graphic 7" descr="Man with solid fill">
            <a:extLst>
              <a:ext uri="{FF2B5EF4-FFF2-40B4-BE49-F238E27FC236}">
                <a16:creationId xmlns:a16="http://schemas.microsoft.com/office/drawing/2014/main" id="{5A8BD67F-A170-E1DF-08CB-BB38AA5F3AD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00352" y="2822928"/>
            <a:ext cx="596348" cy="546651"/>
          </a:xfrm>
          <a:prstGeom prst="rect">
            <a:avLst/>
          </a:prstGeom>
        </p:spPr>
      </p:pic>
      <p:pic>
        <p:nvPicPr>
          <p:cNvPr id="12" name="Graphic 11" descr="Two women with solid fill">
            <a:extLst>
              <a:ext uri="{FF2B5EF4-FFF2-40B4-BE49-F238E27FC236}">
                <a16:creationId xmlns:a16="http://schemas.microsoft.com/office/drawing/2014/main" id="{EDFC8C20-B566-3664-6735-2BA812CB58E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3355" y="2785936"/>
            <a:ext cx="594360" cy="594360"/>
          </a:xfrm>
          <a:prstGeom prst="rect">
            <a:avLst/>
          </a:prstGeom>
        </p:spPr>
      </p:pic>
      <p:pic>
        <p:nvPicPr>
          <p:cNvPr id="3" name="Graphic 2" descr="Boardroom with solid fill">
            <a:extLst>
              <a:ext uri="{FF2B5EF4-FFF2-40B4-BE49-F238E27FC236}">
                <a16:creationId xmlns:a16="http://schemas.microsoft.com/office/drawing/2014/main" id="{323E35A0-2578-957C-3229-54A0576096E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89409" y="3704034"/>
            <a:ext cx="914400" cy="914400"/>
          </a:xfrm>
          <a:prstGeom prst="rect">
            <a:avLst/>
          </a:prstGeom>
        </p:spPr>
      </p:pic>
    </p:spTree>
    <p:extLst>
      <p:ext uri="{BB962C8B-B14F-4D97-AF65-F5344CB8AC3E}">
        <p14:creationId xmlns:p14="http://schemas.microsoft.com/office/powerpoint/2010/main" val="35699663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2935" y="982014"/>
            <a:ext cx="7886700" cy="1868488"/>
          </a:xfrm>
          <a:ln w="3175">
            <a:noFill/>
          </a:ln>
        </p:spPr>
        <p:txBody>
          <a:bodyPr vert="horz" lIns="91440" tIns="45720" rIns="91440" bIns="45720" rtlCol="0" anchor="ctr">
            <a:noAutofit/>
          </a:bodyPr>
          <a:lstStyle/>
          <a:p>
            <a:pPr algn="ctr"/>
            <a:r>
              <a:rPr lang="en-US" sz="3200">
                <a:latin typeface="Times New Roman"/>
                <a:cs typeface="Times New Roman"/>
              </a:rPr>
              <a:t>Social Security Collaboration</a:t>
            </a:r>
            <a:br>
              <a:rPr lang="en-US" sz="3200">
                <a:latin typeface="Times New Roman" panose="02020603050405020304" pitchFamily="18" charset="0"/>
                <a:cs typeface="Times New Roman" panose="02020603050405020304" pitchFamily="18" charset="0"/>
              </a:rPr>
            </a:br>
            <a:r>
              <a:rPr lang="en-US" sz="3200">
                <a:latin typeface="Times New Roman"/>
                <a:cs typeface="Times New Roman"/>
              </a:rPr>
              <a:t>with Working Interdisciplinary Network of Guardianship of Stakeholders (WINGS) </a:t>
            </a:r>
          </a:p>
        </p:txBody>
      </p:sp>
      <p:sp>
        <p:nvSpPr>
          <p:cNvPr id="3" name="Content Placeholder 2"/>
          <p:cNvSpPr>
            <a:spLocks noGrp="1"/>
          </p:cNvSpPr>
          <p:nvPr>
            <p:ph idx="1"/>
          </p:nvPr>
        </p:nvSpPr>
        <p:spPr>
          <a:xfrm>
            <a:off x="622935" y="2910665"/>
            <a:ext cx="7886700" cy="2576843"/>
          </a:xfrm>
        </p:spPr>
        <p:txBody>
          <a:bodyPr lIns="548640" rIns="548640" anchor="t">
            <a:normAutofit/>
          </a:bodyPr>
          <a:lstStyle/>
          <a:p>
            <a:pPr marL="0" indent="0">
              <a:spcBef>
                <a:spcPts val="200"/>
              </a:spcBef>
              <a:buNone/>
            </a:pPr>
            <a:endParaRPr lang="en-US" sz="1600"/>
          </a:p>
          <a:p>
            <a:pPr marL="457200" indent="-457200">
              <a:spcBef>
                <a:spcPts val="200"/>
              </a:spcBef>
              <a:buFont typeface="Arial" panose="020B0604020202020204" pitchFamily="34" charset="0"/>
              <a:buChar char="•"/>
            </a:pPr>
            <a:r>
              <a:rPr lang="en-US" sz="1600" b="1">
                <a:latin typeface="Arial"/>
                <a:cs typeface="Arial"/>
              </a:rPr>
              <a:t>26 WINGS </a:t>
            </a:r>
            <a:r>
              <a:rPr lang="en-US" sz="1600">
                <a:latin typeface="Arial"/>
                <a:cs typeface="Arial"/>
              </a:rPr>
              <a:t>groups</a:t>
            </a:r>
          </a:p>
          <a:p>
            <a:pPr marL="457200" indent="-457200">
              <a:spcBef>
                <a:spcPts val="200"/>
              </a:spcBef>
              <a:buFont typeface="Arial" panose="020B0604020202020204" pitchFamily="34" charset="0"/>
              <a:buChar char="•"/>
            </a:pPr>
            <a:endParaRPr lang="en-US" sz="1600"/>
          </a:p>
          <a:p>
            <a:pPr marL="457200" indent="-457200">
              <a:spcBef>
                <a:spcPts val="200"/>
              </a:spcBef>
            </a:pPr>
            <a:r>
              <a:rPr lang="en-US" sz="1600">
                <a:latin typeface="Arial"/>
                <a:cs typeface="Arial"/>
              </a:rPr>
              <a:t>Social Security serves as a designated </a:t>
            </a:r>
            <a:r>
              <a:rPr lang="en-US" sz="1600" b="1">
                <a:latin typeface="Arial"/>
                <a:cs typeface="Arial"/>
              </a:rPr>
              <a:t>key stakeholder</a:t>
            </a:r>
          </a:p>
        </p:txBody>
      </p:sp>
      <p:pic>
        <p:nvPicPr>
          <p:cNvPr id="4" name="Picture 3" descr="Wings Logo - Working Interdisciplinary Networks of Guardianship Stakeholders" title="WINGS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58440" y="4295775"/>
            <a:ext cx="3208020" cy="1191733"/>
          </a:xfrm>
          <a:prstGeom prst="rect">
            <a:avLst/>
          </a:prstGeom>
        </p:spPr>
      </p:pic>
    </p:spTree>
    <p:extLst>
      <p:ext uri="{BB962C8B-B14F-4D97-AF65-F5344CB8AC3E}">
        <p14:creationId xmlns:p14="http://schemas.microsoft.com/office/powerpoint/2010/main" val="18472219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47026"/>
            <a:ext cx="7886700" cy="901044"/>
          </a:xfrm>
          <a:ln w="3175">
            <a:noFill/>
          </a:ln>
        </p:spPr>
        <p:txBody>
          <a:bodyPr>
            <a:normAutofit/>
          </a:bodyPr>
          <a:lstStyle/>
          <a:p>
            <a:pPr algn="ctr"/>
            <a:r>
              <a:rPr lang="en-US" sz="3600">
                <a:latin typeface="Times New Roman"/>
                <a:cs typeface="Times New Roman"/>
              </a:rPr>
              <a:t>Key Resources for Courts</a:t>
            </a:r>
          </a:p>
        </p:txBody>
      </p:sp>
      <p:sp>
        <p:nvSpPr>
          <p:cNvPr id="3" name="Content Placeholder 2"/>
          <p:cNvSpPr>
            <a:spLocks noGrp="1"/>
          </p:cNvSpPr>
          <p:nvPr>
            <p:ph idx="1"/>
          </p:nvPr>
        </p:nvSpPr>
        <p:spPr>
          <a:xfrm>
            <a:off x="628650" y="2177591"/>
            <a:ext cx="7886700" cy="3533991"/>
          </a:xfrm>
        </p:spPr>
        <p:txBody>
          <a:bodyPr anchor="t">
            <a:normAutofit/>
          </a:bodyPr>
          <a:lstStyle/>
          <a:p>
            <a:pPr marL="285750" indent="-285750"/>
            <a:r>
              <a:rPr lang="en-US" sz="1400">
                <a:latin typeface="Arial"/>
                <a:cs typeface="Arial"/>
              </a:rPr>
              <a:t>Social Security Regional Communications Directors</a:t>
            </a:r>
          </a:p>
          <a:p>
            <a:pPr marL="742950" lvl="1" indent="-285750"/>
            <a:r>
              <a:rPr lang="en-US" sz="1400">
                <a:latin typeface="Arial"/>
                <a:cs typeface="Arial"/>
                <a:hlinkClick r:id="rId3"/>
              </a:rPr>
              <a:t>https://www.ssa.gov/agency/rcds.html#!</a:t>
            </a:r>
            <a:endParaRPr lang="en-US" sz="1400">
              <a:solidFill>
                <a:srgbClr val="007D7D"/>
              </a:solidFill>
              <a:latin typeface="Arial"/>
              <a:cs typeface="Arial"/>
            </a:endParaRPr>
          </a:p>
          <a:p>
            <a:pPr marL="285750" indent="-285750"/>
            <a:r>
              <a:rPr lang="en-US" sz="1400">
                <a:latin typeface="Arial"/>
                <a:cs typeface="Arial"/>
              </a:rPr>
              <a:t>Social Security Guide for Representative Payees</a:t>
            </a:r>
          </a:p>
          <a:p>
            <a:pPr marL="742950" lvl="1" indent="-285750"/>
            <a:r>
              <a:rPr lang="en-US" sz="1400">
                <a:latin typeface="Arial"/>
                <a:cs typeface="Arial"/>
                <a:hlinkClick r:id="rId4"/>
              </a:rPr>
              <a:t>https://www.ssa.gov/pubs/EN-05-10076.pdf</a:t>
            </a:r>
            <a:endParaRPr lang="en-US" sz="1400">
              <a:solidFill>
                <a:srgbClr val="007D7D"/>
              </a:solidFill>
              <a:latin typeface="Arial"/>
              <a:cs typeface="Arial"/>
            </a:endParaRPr>
          </a:p>
          <a:p>
            <a:pPr marL="285750" indent="-285750"/>
            <a:r>
              <a:rPr lang="en-US" sz="1400">
                <a:latin typeface="Arial"/>
                <a:cs typeface="Arial"/>
              </a:rPr>
              <a:t>Social Security Guide for Organizational Payees</a:t>
            </a:r>
            <a:r>
              <a:rPr lang="en-US" sz="1000">
                <a:latin typeface="Arial"/>
                <a:cs typeface="Arial"/>
              </a:rPr>
              <a:t>  </a:t>
            </a:r>
          </a:p>
          <a:p>
            <a:pPr marL="742950" lvl="1" indent="-285750"/>
            <a:r>
              <a:rPr lang="en-US" sz="1400">
                <a:latin typeface="Arial"/>
                <a:cs typeface="Arial"/>
                <a:hlinkClick r:id="rId5"/>
              </a:rPr>
              <a:t>https://www.ssa.gov/payee/NewGuide/toc.htm</a:t>
            </a:r>
            <a:endParaRPr lang="en-US" sz="1400">
              <a:solidFill>
                <a:srgbClr val="007D7D"/>
              </a:solidFill>
              <a:latin typeface="Arial"/>
              <a:cs typeface="Arial"/>
            </a:endParaRPr>
          </a:p>
          <a:p>
            <a:pPr marL="285750" indent="-285750"/>
            <a:r>
              <a:rPr lang="en-US" sz="1400">
                <a:latin typeface="Arial"/>
                <a:cs typeface="Arial"/>
              </a:rPr>
              <a:t>U.S. Consumer Financial Protection Bureau, Managing Someone Else’s Money</a:t>
            </a:r>
          </a:p>
          <a:p>
            <a:pPr marL="742950" lvl="1" indent="-285750"/>
            <a:r>
              <a:rPr lang="en-US" sz="1400">
                <a:latin typeface="Arial"/>
                <a:cs typeface="Arial"/>
                <a:hlinkClick r:id="rId6"/>
              </a:rPr>
              <a:t>https://www.consumerfinance.gov/consumer-tools/managing-someone-elses-money/</a:t>
            </a:r>
            <a:endParaRPr lang="en-US" sz="1400">
              <a:latin typeface="Arial"/>
              <a:cs typeface="Arial"/>
            </a:endParaRPr>
          </a:p>
          <a:p>
            <a:pPr marL="285750" indent="-285750"/>
            <a:r>
              <a:rPr lang="en-US" sz="1400">
                <a:latin typeface="Arial"/>
                <a:cs typeface="Arial"/>
              </a:rPr>
              <a:t>Social Security Legislative Bulletin</a:t>
            </a:r>
          </a:p>
          <a:p>
            <a:pPr marL="742950" lvl="1" indent="-285750"/>
            <a:r>
              <a:rPr lang="en-US" sz="1400">
                <a:latin typeface="Arial"/>
                <a:cs typeface="Arial"/>
                <a:hlinkClick r:id="rId7"/>
              </a:rPr>
              <a:t>https://www.ssa.gov/legislation/legis_bulletin_042418.html</a:t>
            </a:r>
            <a:endParaRPr lang="en-US" sz="1400">
              <a:solidFill>
                <a:srgbClr val="007D7D"/>
              </a:solidFill>
              <a:latin typeface="Arial"/>
              <a:cs typeface="Arial"/>
            </a:endParaRPr>
          </a:p>
          <a:p>
            <a:endParaRPr lang="en-US" sz="1600"/>
          </a:p>
        </p:txBody>
      </p:sp>
    </p:spTree>
    <p:extLst>
      <p:ext uri="{BB962C8B-B14F-4D97-AF65-F5344CB8AC3E}">
        <p14:creationId xmlns:p14="http://schemas.microsoft.com/office/powerpoint/2010/main" val="15772226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ocial Security Administration, USA, logo with tagline: Securing today and tomorrow">
            <a:hlinkClick r:id="rId2"/>
            <a:extLst>
              <a:ext uri="{FF2B5EF4-FFF2-40B4-BE49-F238E27FC236}">
                <a16:creationId xmlns:a16="http://schemas.microsoft.com/office/drawing/2014/main" id="{130EFC54-80A5-0257-46E6-EF40C95C7D4D}"/>
              </a:ext>
            </a:extLst>
          </p:cNvPr>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2575113" y="2743200"/>
            <a:ext cx="3993773" cy="1371600"/>
          </a:xfrm>
          <a:prstGeom prst="rect">
            <a:avLst/>
          </a:prstGeom>
        </p:spPr>
      </p:pic>
    </p:spTree>
    <p:extLst>
      <p:ext uri="{BB962C8B-B14F-4D97-AF65-F5344CB8AC3E}">
        <p14:creationId xmlns:p14="http://schemas.microsoft.com/office/powerpoint/2010/main" val="222210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83357" y="1162878"/>
            <a:ext cx="7886700" cy="1069312"/>
          </a:xfrm>
          <a:ln w="6350">
            <a:noFill/>
          </a:ln>
        </p:spPr>
        <p:txBody>
          <a:bodyPr>
            <a:normAutofit/>
          </a:bodyPr>
          <a:lstStyle/>
          <a:p>
            <a:pPr algn="ctr"/>
            <a:r>
              <a:rPr lang="en-US" sz="4200">
                <a:latin typeface="Times New Roman" panose="02020603050405020304" pitchFamily="18" charset="0"/>
                <a:cs typeface="Times New Roman" panose="02020603050405020304" pitchFamily="18" charset="0"/>
              </a:rPr>
              <a:t>Social Security</a:t>
            </a:r>
          </a:p>
        </p:txBody>
      </p:sp>
      <p:sp>
        <p:nvSpPr>
          <p:cNvPr id="3" name="Content Placeholder 2"/>
          <p:cNvSpPr>
            <a:spLocks noGrp="1"/>
          </p:cNvSpPr>
          <p:nvPr>
            <p:ph idx="1"/>
          </p:nvPr>
        </p:nvSpPr>
        <p:spPr>
          <a:xfrm>
            <a:off x="583357" y="2401846"/>
            <a:ext cx="7886700" cy="3293276"/>
          </a:xfrm>
          <a:ln w="3175">
            <a:noFill/>
          </a:ln>
        </p:spPr>
        <p:txBody>
          <a:bodyPr vert="horz" lIns="91440" tIns="45720" rIns="91440" bIns="45720" rtlCol="0" anchor="t">
            <a:normAutofit/>
          </a:bodyPr>
          <a:lstStyle/>
          <a:p>
            <a:pPr algn="ctr"/>
            <a:r>
              <a:rPr lang="en-US" sz="2000">
                <a:latin typeface="Arial"/>
                <a:cs typeface="Arial"/>
              </a:rPr>
              <a:t>Protects workers and their families from loss of earnings </a:t>
            </a:r>
            <a:br>
              <a:rPr lang="en-US" sz="2000"/>
            </a:br>
            <a:r>
              <a:rPr lang="en-US" sz="2000">
                <a:latin typeface="Arial"/>
                <a:cs typeface="Arial"/>
              </a:rPr>
              <a:t>due to one of the following reasons:</a:t>
            </a:r>
          </a:p>
          <a:p>
            <a:endParaRPr lang="en-US"/>
          </a:p>
        </p:txBody>
      </p:sp>
      <p:grpSp>
        <p:nvGrpSpPr>
          <p:cNvPr id="13" name="Group 12"/>
          <p:cNvGrpSpPr/>
          <p:nvPr/>
        </p:nvGrpSpPr>
        <p:grpSpPr>
          <a:xfrm>
            <a:off x="6115797" y="3607744"/>
            <a:ext cx="1830977" cy="1645920"/>
            <a:chOff x="1006997" y="3582365"/>
            <a:chExt cx="1539433" cy="1539433"/>
          </a:xfrm>
        </p:grpSpPr>
        <p:sp>
          <p:nvSpPr>
            <p:cNvPr id="8" name="Oval 7"/>
            <p:cNvSpPr/>
            <p:nvPr/>
          </p:nvSpPr>
          <p:spPr>
            <a:xfrm>
              <a:off x="1006997" y="3582365"/>
              <a:ext cx="1539433" cy="1539433"/>
            </a:xfrm>
            <a:prstGeom prst="ellipse">
              <a:avLst/>
            </a:prstGeom>
            <a:solidFill>
              <a:srgbClr val="007D7D"/>
            </a:solidFill>
            <a:ln>
              <a:solidFill>
                <a:srgbClr val="007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30146" y="4121248"/>
              <a:ext cx="1493133" cy="461665"/>
            </a:xfrm>
            <a:prstGeom prst="rect">
              <a:avLst/>
            </a:prstGeom>
            <a:noFill/>
          </p:spPr>
          <p:txBody>
            <a:bodyPr wrap="square" rtlCol="0">
              <a:spAutoFit/>
            </a:bodyPr>
            <a:lstStyle/>
            <a:p>
              <a:pPr algn="ctr"/>
              <a:r>
                <a:rPr lang="en-US" sz="2400">
                  <a:solidFill>
                    <a:schemeClr val="bg1"/>
                  </a:solidFill>
                </a:rPr>
                <a:t>Death</a:t>
              </a:r>
            </a:p>
          </p:txBody>
        </p:sp>
      </p:grpSp>
      <p:grpSp>
        <p:nvGrpSpPr>
          <p:cNvPr id="14" name="Group 13"/>
          <p:cNvGrpSpPr/>
          <p:nvPr/>
        </p:nvGrpSpPr>
        <p:grpSpPr>
          <a:xfrm>
            <a:off x="3802282" y="3607746"/>
            <a:ext cx="1824445" cy="1645920"/>
            <a:chOff x="3532690" y="3582365"/>
            <a:chExt cx="1539433" cy="1539433"/>
          </a:xfrm>
        </p:grpSpPr>
        <p:sp>
          <p:nvSpPr>
            <p:cNvPr id="9" name="Oval 8"/>
            <p:cNvSpPr/>
            <p:nvPr/>
          </p:nvSpPr>
          <p:spPr>
            <a:xfrm>
              <a:off x="3532690" y="3582365"/>
              <a:ext cx="1539433" cy="1539433"/>
            </a:xfrm>
            <a:prstGeom prst="ellipse">
              <a:avLst/>
            </a:prstGeom>
            <a:solidFill>
              <a:srgbClr val="007D7D"/>
            </a:solidFill>
            <a:ln>
              <a:solidFill>
                <a:srgbClr val="007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584776" y="4121248"/>
              <a:ext cx="1435260" cy="431796"/>
            </a:xfrm>
            <a:prstGeom prst="rect">
              <a:avLst/>
            </a:prstGeom>
            <a:noFill/>
          </p:spPr>
          <p:txBody>
            <a:bodyPr wrap="square" rtlCol="0">
              <a:spAutoFit/>
            </a:bodyPr>
            <a:lstStyle/>
            <a:p>
              <a:pPr algn="ctr"/>
              <a:r>
                <a:rPr lang="en-US" sz="2400">
                  <a:solidFill>
                    <a:schemeClr val="bg1"/>
                  </a:solidFill>
                </a:rPr>
                <a:t>Disability</a:t>
              </a:r>
            </a:p>
          </p:txBody>
        </p:sp>
      </p:grpSp>
      <p:grpSp>
        <p:nvGrpSpPr>
          <p:cNvPr id="15" name="Group 14"/>
          <p:cNvGrpSpPr/>
          <p:nvPr/>
        </p:nvGrpSpPr>
        <p:grpSpPr>
          <a:xfrm>
            <a:off x="1241022" y="3607744"/>
            <a:ext cx="1828800" cy="1645920"/>
            <a:chOff x="6259009" y="3582365"/>
            <a:chExt cx="1599236" cy="1539433"/>
          </a:xfrm>
        </p:grpSpPr>
        <p:sp>
          <p:nvSpPr>
            <p:cNvPr id="11" name="Oval 10"/>
            <p:cNvSpPr/>
            <p:nvPr/>
          </p:nvSpPr>
          <p:spPr>
            <a:xfrm>
              <a:off x="6288911" y="3582365"/>
              <a:ext cx="1539433" cy="1539433"/>
            </a:xfrm>
            <a:prstGeom prst="ellipse">
              <a:avLst/>
            </a:prstGeom>
            <a:solidFill>
              <a:srgbClr val="007D7D"/>
            </a:solidFill>
            <a:ln>
              <a:solidFill>
                <a:srgbClr val="007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259009" y="4121248"/>
              <a:ext cx="1599236" cy="430887"/>
            </a:xfrm>
            <a:prstGeom prst="rect">
              <a:avLst/>
            </a:prstGeom>
            <a:noFill/>
          </p:spPr>
          <p:txBody>
            <a:bodyPr wrap="square" rtlCol="0">
              <a:spAutoFit/>
            </a:bodyPr>
            <a:lstStyle/>
            <a:p>
              <a:pPr algn="ctr"/>
              <a:r>
                <a:rPr lang="en-US" sz="2200">
                  <a:solidFill>
                    <a:schemeClr val="bg1"/>
                  </a:solidFill>
                </a:rPr>
                <a:t>Retirement</a:t>
              </a:r>
            </a:p>
          </p:txBody>
        </p:sp>
      </p:grpSp>
    </p:spTree>
    <p:extLst>
      <p:ext uri="{BB962C8B-B14F-4D97-AF65-F5344CB8AC3E}">
        <p14:creationId xmlns:p14="http://schemas.microsoft.com/office/powerpoint/2010/main" val="3412452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4121"/>
            <a:ext cx="7886700" cy="1325563"/>
          </a:xfrm>
          <a:ln w="3175">
            <a:noFill/>
          </a:ln>
        </p:spPr>
        <p:txBody>
          <a:bodyPr>
            <a:normAutofit/>
          </a:bodyPr>
          <a:lstStyle/>
          <a:p>
            <a:pPr algn="ctr"/>
            <a:r>
              <a:rPr lang="en-US" sz="4000" b="1">
                <a:latin typeface="Times New Roman" panose="02020603050405020304" pitchFamily="18" charset="0"/>
                <a:cs typeface="Times New Roman" panose="02020603050405020304" pitchFamily="18" charset="0"/>
              </a:rPr>
              <a:t>Supplemental Security Income (SSI)</a:t>
            </a:r>
          </a:p>
        </p:txBody>
      </p:sp>
      <p:sp>
        <p:nvSpPr>
          <p:cNvPr id="5" name="Content Placeholder 4"/>
          <p:cNvSpPr>
            <a:spLocks noGrp="1"/>
          </p:cNvSpPr>
          <p:nvPr>
            <p:ph idx="1"/>
          </p:nvPr>
        </p:nvSpPr>
        <p:spPr>
          <a:xfrm>
            <a:off x="1749055" y="2958929"/>
            <a:ext cx="5650879" cy="2609472"/>
          </a:xfrm>
        </p:spPr>
        <p:txBody>
          <a:bodyPr vert="horz" lIns="91440" tIns="45720" rIns="91440" bIns="45720" rtlCol="0" anchor="t">
            <a:noAutofit/>
          </a:bodyPr>
          <a:lstStyle/>
          <a:p>
            <a:pPr marL="1028700" lvl="1" indent="-342900">
              <a:lnSpc>
                <a:spcPct val="300000"/>
              </a:lnSpc>
              <a:spcBef>
                <a:spcPts val="600"/>
              </a:spcBef>
              <a:buAutoNum type="arabicPeriod"/>
            </a:pPr>
            <a:r>
              <a:rPr lang="en-US" sz="1600" dirty="0">
                <a:solidFill>
                  <a:srgbClr val="002A5C"/>
                </a:solidFill>
                <a:latin typeface="Arial"/>
                <a:cs typeface="Arial"/>
              </a:rPr>
              <a:t>Little or no income, </a:t>
            </a:r>
            <a:r>
              <a:rPr lang="en-US" sz="1600" b="1" dirty="0">
                <a:solidFill>
                  <a:srgbClr val="002A5C"/>
                </a:solidFill>
                <a:latin typeface="Arial"/>
                <a:cs typeface="Arial"/>
              </a:rPr>
              <a:t>and</a:t>
            </a:r>
            <a:endParaRPr lang="en-US" sz="1600" b="1"/>
          </a:p>
          <a:p>
            <a:pPr marL="1028700" lvl="1" indent="-342900">
              <a:lnSpc>
                <a:spcPct val="300000"/>
              </a:lnSpc>
              <a:spcBef>
                <a:spcPts val="600"/>
              </a:spcBef>
              <a:buAutoNum type="arabicPeriod"/>
            </a:pPr>
            <a:r>
              <a:rPr lang="en-US" sz="1600" dirty="0">
                <a:solidFill>
                  <a:srgbClr val="002A5C"/>
                </a:solidFill>
                <a:latin typeface="Arial"/>
                <a:cs typeface="Arial"/>
              </a:rPr>
              <a:t>Little or no resources, </a:t>
            </a:r>
            <a:r>
              <a:rPr lang="en-US" sz="1600" b="1" dirty="0">
                <a:solidFill>
                  <a:srgbClr val="002A5C"/>
                </a:solidFill>
                <a:latin typeface="Arial"/>
                <a:cs typeface="Arial"/>
              </a:rPr>
              <a:t>and</a:t>
            </a:r>
          </a:p>
          <a:p>
            <a:pPr marL="1028700" lvl="1" indent="-342900">
              <a:lnSpc>
                <a:spcPct val="300000"/>
              </a:lnSpc>
              <a:spcBef>
                <a:spcPts val="600"/>
              </a:spcBef>
              <a:buAutoNum type="arabicPeriod"/>
            </a:pPr>
            <a:r>
              <a:rPr lang="en-US" sz="1600" dirty="0">
                <a:solidFill>
                  <a:srgbClr val="002A5C"/>
                </a:solidFill>
                <a:latin typeface="Arial"/>
                <a:cs typeface="Arial"/>
              </a:rPr>
              <a:t>A disability, blindness, or are age 65 or older.</a:t>
            </a:r>
          </a:p>
          <a:p>
            <a:pPr lvl="1" indent="0">
              <a:lnSpc>
                <a:spcPct val="300000"/>
              </a:lnSpc>
              <a:spcBef>
                <a:spcPts val="600"/>
              </a:spcBef>
              <a:buNone/>
            </a:pPr>
            <a:endParaRPr lang="en-US" sz="1800" dirty="0">
              <a:solidFill>
                <a:srgbClr val="002A5C"/>
              </a:solidFill>
            </a:endParaRPr>
          </a:p>
        </p:txBody>
      </p:sp>
      <p:sp>
        <p:nvSpPr>
          <p:cNvPr id="3" name="TextBox 2"/>
          <p:cNvSpPr txBox="1"/>
          <p:nvPr/>
        </p:nvSpPr>
        <p:spPr>
          <a:xfrm>
            <a:off x="-1295" y="2455156"/>
            <a:ext cx="9144000" cy="504305"/>
          </a:xfrm>
          <a:prstGeom prst="rect">
            <a:avLst/>
          </a:prstGeom>
          <a:noFill/>
        </p:spPr>
        <p:txBody>
          <a:bodyPr wrap="square" lIns="91440" tIns="45720" rIns="91440" bIns="45720" rtlCol="0" anchor="t">
            <a:spAutoFit/>
          </a:bodyPr>
          <a:lstStyle/>
          <a:p>
            <a:pPr algn="ctr">
              <a:lnSpc>
                <a:spcPct val="150000"/>
              </a:lnSpc>
              <a:spcBef>
                <a:spcPct val="20000"/>
              </a:spcBef>
            </a:pPr>
            <a:r>
              <a:rPr lang="en-US" sz="2000" b="1" dirty="0">
                <a:solidFill>
                  <a:srgbClr val="002A5C"/>
                </a:solidFill>
                <a:latin typeface="Arial"/>
                <a:cs typeface="Arial"/>
              </a:rPr>
              <a:t>Adults and children might be eligible for SSI if they have:</a:t>
            </a:r>
            <a:endParaRPr lang="en-US" dirty="0">
              <a:cs typeface="Calibri"/>
            </a:endParaRPr>
          </a:p>
        </p:txBody>
      </p:sp>
    </p:spTree>
    <p:extLst>
      <p:ext uri="{BB962C8B-B14F-4D97-AF65-F5344CB8AC3E}">
        <p14:creationId xmlns:p14="http://schemas.microsoft.com/office/powerpoint/2010/main" val="1777772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198" y="1086261"/>
            <a:ext cx="7886700" cy="1249435"/>
          </a:xfrm>
          <a:ln w="3175">
            <a:noFill/>
          </a:ln>
        </p:spPr>
        <p:txBody>
          <a:bodyPr>
            <a:normAutofit/>
          </a:bodyPr>
          <a:lstStyle/>
          <a:p>
            <a:pPr algn="ctr"/>
            <a:r>
              <a:rPr lang="en-US" sz="4200">
                <a:latin typeface="Times New Roman"/>
                <a:cs typeface="Times New Roman"/>
              </a:rPr>
              <a:t>What is a Representative Payee?</a:t>
            </a:r>
            <a:endParaRPr lang="en-US" sz="4200">
              <a:latin typeface="Times New Roman" panose="02020603050405020304" pitchFamily="18" charset="0"/>
              <a:cs typeface="Times New Roman" panose="02020603050405020304" pitchFamily="18" charset="0"/>
            </a:endParaRPr>
          </a:p>
        </p:txBody>
      </p:sp>
      <p:sp>
        <p:nvSpPr>
          <p:cNvPr id="5" name="Content Placeholder 2"/>
          <p:cNvSpPr>
            <a:spLocks noGrp="1"/>
          </p:cNvSpPr>
          <p:nvPr>
            <p:ph idx="1"/>
          </p:nvPr>
        </p:nvSpPr>
        <p:spPr>
          <a:xfrm>
            <a:off x="539198" y="2335696"/>
            <a:ext cx="7886700" cy="2991541"/>
          </a:xfrm>
          <a:ln w="3175">
            <a:noFill/>
          </a:ln>
        </p:spPr>
        <p:txBody>
          <a:bodyPr lIns="548640" rIns="548640" anchor="t">
            <a:normAutofit lnSpcReduction="10000"/>
          </a:bodyPr>
          <a:lstStyle/>
          <a:p>
            <a:pPr marL="0" indent="0">
              <a:lnSpc>
                <a:spcPct val="150000"/>
              </a:lnSpc>
              <a:buNone/>
            </a:pPr>
            <a:r>
              <a:rPr lang="en-US" sz="1600" b="0" i="0">
                <a:solidFill>
                  <a:srgbClr val="002A5C"/>
                </a:solidFill>
                <a:effectLst/>
                <a:latin typeface="Arial"/>
                <a:cs typeface="Arial"/>
              </a:rPr>
              <a:t>A representative payee is a person or an organization</a:t>
            </a:r>
            <a:r>
              <a:rPr lang="en-US" sz="1600">
                <a:solidFill>
                  <a:srgbClr val="002A5C"/>
                </a:solidFill>
                <a:latin typeface="Arial"/>
                <a:cs typeface="Arial"/>
              </a:rPr>
              <a:t> we appoint </a:t>
            </a:r>
            <a:r>
              <a:rPr lang="en-US" sz="1600" b="0" i="0">
                <a:solidFill>
                  <a:srgbClr val="002A5C"/>
                </a:solidFill>
                <a:effectLst/>
                <a:latin typeface="Arial"/>
                <a:cs typeface="Arial"/>
              </a:rPr>
              <a:t>to receive and manage Social Security </a:t>
            </a:r>
            <a:r>
              <a:rPr lang="en-US" sz="1600">
                <a:solidFill>
                  <a:srgbClr val="002A5C"/>
                </a:solidFill>
                <a:latin typeface="Arial"/>
                <a:cs typeface="Arial"/>
              </a:rPr>
              <a:t>benefits or </a:t>
            </a:r>
            <a:r>
              <a:rPr lang="en-US" sz="1600" b="0" i="0">
                <a:solidFill>
                  <a:srgbClr val="002A5C"/>
                </a:solidFill>
                <a:effectLst/>
                <a:latin typeface="Arial"/>
                <a:cs typeface="Arial"/>
              </a:rPr>
              <a:t>SSI</a:t>
            </a:r>
            <a:r>
              <a:rPr lang="en-US" sz="1600">
                <a:solidFill>
                  <a:srgbClr val="002A5C"/>
                </a:solidFill>
                <a:latin typeface="Arial"/>
                <a:cs typeface="Arial"/>
              </a:rPr>
              <a:t> payments </a:t>
            </a:r>
            <a:r>
              <a:rPr lang="en-US" sz="1600" b="0" i="0">
                <a:solidFill>
                  <a:srgbClr val="002A5C"/>
                </a:solidFill>
                <a:effectLst/>
                <a:latin typeface="Arial"/>
                <a:cs typeface="Arial"/>
              </a:rPr>
              <a:t>for anyone who can’t manage or direct the management of </a:t>
            </a:r>
            <a:r>
              <a:rPr lang="en-US" sz="1600">
                <a:solidFill>
                  <a:srgbClr val="002A5C"/>
                </a:solidFill>
                <a:latin typeface="Arial"/>
                <a:cs typeface="Arial"/>
              </a:rPr>
              <a:t>their </a:t>
            </a:r>
            <a:r>
              <a:rPr lang="en-US" sz="1600" b="0" i="0">
                <a:solidFill>
                  <a:srgbClr val="002A5C"/>
                </a:solidFill>
                <a:effectLst/>
                <a:latin typeface="Arial"/>
                <a:cs typeface="Arial"/>
              </a:rPr>
              <a:t>benefits.</a:t>
            </a:r>
            <a:r>
              <a:rPr lang="en-US" sz="1600">
                <a:solidFill>
                  <a:srgbClr val="002A5C"/>
                </a:solidFill>
                <a:latin typeface="Arial"/>
                <a:cs typeface="Arial"/>
              </a:rPr>
              <a:t> </a:t>
            </a:r>
            <a:endParaRPr lang="en-US" sz="1600">
              <a:solidFill>
                <a:srgbClr val="002A5C"/>
              </a:solidFill>
            </a:endParaRPr>
          </a:p>
          <a:p>
            <a:pPr marL="0" indent="0">
              <a:lnSpc>
                <a:spcPct val="150000"/>
              </a:lnSpc>
              <a:buNone/>
            </a:pPr>
            <a:r>
              <a:rPr lang="en-US" sz="1600" b="0" i="0">
                <a:solidFill>
                  <a:srgbClr val="002A5C"/>
                </a:solidFill>
                <a:effectLst/>
                <a:latin typeface="Arial"/>
                <a:cs typeface="Arial"/>
              </a:rPr>
              <a:t>A payee’s main duties are to use the benefits to pay for the current and future needs of the beneficiary and properly save any </a:t>
            </a:r>
            <a:r>
              <a:rPr lang="en-US" sz="1600">
                <a:solidFill>
                  <a:srgbClr val="002A5C"/>
                </a:solidFill>
                <a:latin typeface="Arial"/>
                <a:cs typeface="Arial"/>
              </a:rPr>
              <a:t>payments </a:t>
            </a:r>
            <a:r>
              <a:rPr lang="en-US" sz="1600" b="0" i="0">
                <a:solidFill>
                  <a:srgbClr val="002A5C"/>
                </a:solidFill>
                <a:effectLst/>
                <a:latin typeface="Arial"/>
                <a:cs typeface="Arial"/>
              </a:rPr>
              <a:t>not</a:t>
            </a:r>
            <a:r>
              <a:rPr lang="en-US" sz="1600">
                <a:solidFill>
                  <a:srgbClr val="002A5C"/>
                </a:solidFill>
                <a:latin typeface="Arial"/>
                <a:cs typeface="Arial"/>
              </a:rPr>
              <a:t> used</a:t>
            </a:r>
            <a:r>
              <a:rPr lang="en-US" sz="1600" b="0" i="0">
                <a:solidFill>
                  <a:srgbClr val="002A5C"/>
                </a:solidFill>
                <a:effectLst/>
                <a:latin typeface="Arial"/>
                <a:cs typeface="Arial"/>
              </a:rPr>
              <a:t> to meet current needs. A payee must also keep records of expenses. When </a:t>
            </a:r>
            <a:r>
              <a:rPr lang="en-US" sz="1600">
                <a:solidFill>
                  <a:srgbClr val="002A5C"/>
                </a:solidFill>
                <a:latin typeface="Arial"/>
                <a:cs typeface="Arial"/>
              </a:rPr>
              <a:t>we</a:t>
            </a:r>
            <a:r>
              <a:rPr lang="en-US" sz="1600" b="0" i="0">
                <a:solidFill>
                  <a:srgbClr val="002A5C"/>
                </a:solidFill>
                <a:effectLst/>
                <a:latin typeface="Arial"/>
                <a:cs typeface="Arial"/>
              </a:rPr>
              <a:t> </a:t>
            </a:r>
            <a:r>
              <a:rPr lang="en-US" sz="1600">
                <a:solidFill>
                  <a:srgbClr val="002A5C"/>
                </a:solidFill>
                <a:latin typeface="Arial"/>
                <a:cs typeface="Arial"/>
              </a:rPr>
              <a:t>requests a report</a:t>
            </a:r>
            <a:r>
              <a:rPr lang="en-US" sz="1600" b="0" i="0">
                <a:solidFill>
                  <a:srgbClr val="002A5C"/>
                </a:solidFill>
                <a:effectLst/>
                <a:latin typeface="Arial"/>
                <a:cs typeface="Arial"/>
              </a:rPr>
              <a:t>, a payee must provide an accounting of how</a:t>
            </a:r>
            <a:r>
              <a:rPr lang="en-US" sz="1600">
                <a:solidFill>
                  <a:srgbClr val="002A5C"/>
                </a:solidFill>
                <a:latin typeface="Arial"/>
                <a:cs typeface="Arial"/>
              </a:rPr>
              <a:t> they spent or</a:t>
            </a:r>
            <a:r>
              <a:rPr lang="en-US" sz="1600" b="0" i="0">
                <a:solidFill>
                  <a:srgbClr val="002A5C"/>
                </a:solidFill>
                <a:effectLst/>
                <a:latin typeface="Arial"/>
                <a:cs typeface="Arial"/>
              </a:rPr>
              <a:t> saved the </a:t>
            </a:r>
            <a:r>
              <a:rPr lang="en-US" sz="1600">
                <a:solidFill>
                  <a:srgbClr val="002A5C"/>
                </a:solidFill>
                <a:latin typeface="Arial"/>
                <a:cs typeface="Arial"/>
              </a:rPr>
              <a:t>payments.</a:t>
            </a:r>
            <a:endParaRPr lang="en-US" sz="1600">
              <a:solidFill>
                <a:srgbClr val="002A5C"/>
              </a:solidFill>
            </a:endParaRPr>
          </a:p>
        </p:txBody>
      </p:sp>
      <p:sp>
        <p:nvSpPr>
          <p:cNvPr id="4" name="TextBox 3">
            <a:extLst>
              <a:ext uri="{FF2B5EF4-FFF2-40B4-BE49-F238E27FC236}">
                <a16:creationId xmlns:a16="http://schemas.microsoft.com/office/drawing/2014/main" id="{C4A40DA9-219F-ABD2-F01C-26C88FD08F36}"/>
              </a:ext>
            </a:extLst>
          </p:cNvPr>
          <p:cNvSpPr txBox="1"/>
          <p:nvPr/>
        </p:nvSpPr>
        <p:spPr>
          <a:xfrm>
            <a:off x="20509" y="5668514"/>
            <a:ext cx="455149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ea typeface="Calibri"/>
                <a:cs typeface="Calibri"/>
              </a:rPr>
              <a:t>*Social Security has the sole authority to appoint a representative payee.</a:t>
            </a:r>
          </a:p>
        </p:txBody>
      </p:sp>
    </p:spTree>
    <p:extLst>
      <p:ext uri="{BB962C8B-B14F-4D97-AF65-F5344CB8AC3E}">
        <p14:creationId xmlns:p14="http://schemas.microsoft.com/office/powerpoint/2010/main" val="3770453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198" y="1086261"/>
            <a:ext cx="7886700" cy="1249435"/>
          </a:xfrm>
          <a:ln w="3175">
            <a:noFill/>
          </a:ln>
        </p:spPr>
        <p:txBody>
          <a:bodyPr>
            <a:normAutofit/>
          </a:bodyPr>
          <a:lstStyle/>
          <a:p>
            <a:pPr algn="ctr"/>
            <a:r>
              <a:rPr lang="en-US" sz="4200">
                <a:latin typeface="Times New Roman"/>
                <a:cs typeface="Times New Roman"/>
              </a:rPr>
              <a:t>What is a beneficiary?</a:t>
            </a:r>
            <a:endParaRPr lang="en-US" sz="4200">
              <a:latin typeface="Times New Roman" panose="02020603050405020304" pitchFamily="18" charset="0"/>
              <a:cs typeface="Times New Roman" panose="02020603050405020304" pitchFamily="18" charset="0"/>
            </a:endParaRPr>
          </a:p>
        </p:txBody>
      </p:sp>
      <p:sp>
        <p:nvSpPr>
          <p:cNvPr id="5" name="Content Placeholder 2"/>
          <p:cNvSpPr>
            <a:spLocks noGrp="1"/>
          </p:cNvSpPr>
          <p:nvPr>
            <p:ph idx="1"/>
          </p:nvPr>
        </p:nvSpPr>
        <p:spPr>
          <a:xfrm>
            <a:off x="539198" y="2335696"/>
            <a:ext cx="7886700" cy="2991541"/>
          </a:xfrm>
          <a:ln w="3175">
            <a:noFill/>
          </a:ln>
        </p:spPr>
        <p:txBody>
          <a:bodyPr lIns="548640" rIns="548640" anchor="t">
            <a:normAutofit/>
          </a:bodyPr>
          <a:lstStyle/>
          <a:p>
            <a:pPr marL="0" indent="0">
              <a:lnSpc>
                <a:spcPct val="150000"/>
              </a:lnSpc>
              <a:buNone/>
            </a:pPr>
            <a:r>
              <a:rPr lang="en-US" sz="1600" b="0" i="0">
                <a:solidFill>
                  <a:srgbClr val="002A5C"/>
                </a:solidFill>
                <a:effectLst/>
                <a:latin typeface="Arial"/>
                <a:cs typeface="Arial"/>
              </a:rPr>
              <a:t>A beneficiary is a </a:t>
            </a:r>
            <a:r>
              <a:rPr lang="en-US" sz="1600">
                <a:solidFill>
                  <a:srgbClr val="002A5C"/>
                </a:solidFill>
                <a:latin typeface="Arial"/>
                <a:cs typeface="Arial"/>
              </a:rPr>
              <a:t>recipient of </a:t>
            </a:r>
            <a:r>
              <a:rPr lang="en-US" sz="1600" b="0" i="0">
                <a:solidFill>
                  <a:srgbClr val="002A5C"/>
                </a:solidFill>
                <a:effectLst/>
                <a:latin typeface="Arial"/>
                <a:cs typeface="Arial"/>
              </a:rPr>
              <a:t>Social Security</a:t>
            </a:r>
            <a:r>
              <a:rPr lang="en-US" sz="1600">
                <a:solidFill>
                  <a:srgbClr val="002A5C"/>
                </a:solidFill>
                <a:latin typeface="Arial"/>
                <a:cs typeface="Arial"/>
              </a:rPr>
              <a:t> benefits or </a:t>
            </a:r>
            <a:r>
              <a:rPr lang="en-US" sz="1600" b="0" i="0">
                <a:solidFill>
                  <a:srgbClr val="002A5C"/>
                </a:solidFill>
                <a:effectLst/>
                <a:latin typeface="Arial"/>
                <a:cs typeface="Arial"/>
              </a:rPr>
              <a:t>Supplemental Security Income (SSI) payments. Social Security and SSI are two different programs. </a:t>
            </a:r>
            <a:r>
              <a:rPr lang="en-US" sz="1600">
                <a:solidFill>
                  <a:srgbClr val="002A5C"/>
                </a:solidFill>
                <a:latin typeface="Arial"/>
                <a:cs typeface="Arial"/>
              </a:rPr>
              <a:t>We administer</a:t>
            </a:r>
            <a:r>
              <a:rPr lang="en-US" sz="1600" b="0" i="0">
                <a:solidFill>
                  <a:srgbClr val="002A5C"/>
                </a:solidFill>
                <a:effectLst/>
                <a:latin typeface="Arial"/>
                <a:cs typeface="Arial"/>
              </a:rPr>
              <a:t> both programs.</a:t>
            </a:r>
            <a:endParaRPr lang="en-US" sz="1600">
              <a:solidFill>
                <a:srgbClr val="002A5C"/>
              </a:solidFill>
              <a:latin typeface="Arial"/>
              <a:cs typeface="Arial"/>
            </a:endParaRPr>
          </a:p>
        </p:txBody>
      </p:sp>
    </p:spTree>
    <p:extLst>
      <p:ext uri="{BB962C8B-B14F-4D97-AF65-F5344CB8AC3E}">
        <p14:creationId xmlns:p14="http://schemas.microsoft.com/office/powerpoint/2010/main" val="98245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99060" y="1171686"/>
            <a:ext cx="8915731" cy="647175"/>
          </a:xfrm>
          <a:ln w="3175">
            <a:noFill/>
          </a:ln>
        </p:spPr>
        <p:txBody>
          <a:bodyPr>
            <a:noAutofit/>
          </a:bodyPr>
          <a:lstStyle/>
          <a:p>
            <a:pPr algn="ctr"/>
            <a:r>
              <a:rPr lang="en-US">
                <a:latin typeface="Times New Roman" panose="02020603050405020304" pitchFamily="18" charset="0"/>
                <a:cs typeface="Times New Roman" panose="02020603050405020304" pitchFamily="18" charset="0"/>
              </a:rPr>
              <a:t>Initiation</a:t>
            </a:r>
            <a:br>
              <a:rPr lang="en-US">
                <a:latin typeface="Times New Roman" panose="02020603050405020304" pitchFamily="18" charset="0"/>
                <a:cs typeface="Times New Roman" panose="02020603050405020304" pitchFamily="18" charset="0"/>
              </a:rPr>
            </a:br>
            <a:br>
              <a:rPr lang="en-US">
                <a:latin typeface="Times New Roman" panose="02020603050405020304" pitchFamily="18" charset="0"/>
                <a:cs typeface="Times New Roman" panose="02020603050405020304" pitchFamily="18" charset="0"/>
              </a:rPr>
            </a:br>
            <a:endParaRPr lang="en-US">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67871DF-335D-C45C-7460-F6C6D3C17838}"/>
              </a:ext>
            </a:extLst>
          </p:cNvPr>
          <p:cNvSpPr txBox="1"/>
          <p:nvPr/>
        </p:nvSpPr>
        <p:spPr>
          <a:xfrm>
            <a:off x="506729" y="2022492"/>
            <a:ext cx="8100391" cy="430887"/>
          </a:xfrm>
          <a:prstGeom prst="rect">
            <a:avLst/>
          </a:prstGeom>
          <a:noFill/>
          <a:ln w="3175">
            <a:noFill/>
          </a:ln>
        </p:spPr>
        <p:txBody>
          <a:bodyPr wrap="square" lIns="91440" tIns="45720" rIns="91440" bIns="45720" rtlCol="0" anchor="t">
            <a:spAutoFit/>
          </a:bodyPr>
          <a:lstStyle/>
          <a:p>
            <a:pPr algn="ctr"/>
            <a:r>
              <a:rPr lang="en-US" sz="2200">
                <a:latin typeface="Arial"/>
                <a:cs typeface="Arial"/>
              </a:rPr>
              <a:t>Guardian vs. Representative Payee</a:t>
            </a:r>
          </a:p>
        </p:txBody>
      </p:sp>
      <p:sp>
        <p:nvSpPr>
          <p:cNvPr id="5" name="TextBox 4">
            <a:extLst>
              <a:ext uri="{FF2B5EF4-FFF2-40B4-BE49-F238E27FC236}">
                <a16:creationId xmlns:a16="http://schemas.microsoft.com/office/drawing/2014/main" id="{EDA9FA6D-6631-B2EA-6FB0-91C162A62123}"/>
              </a:ext>
            </a:extLst>
          </p:cNvPr>
          <p:cNvSpPr txBox="1"/>
          <p:nvPr/>
        </p:nvSpPr>
        <p:spPr>
          <a:xfrm>
            <a:off x="983974" y="2657010"/>
            <a:ext cx="2941983" cy="1585049"/>
          </a:xfrm>
          <a:prstGeom prst="rect">
            <a:avLst/>
          </a:prstGeom>
          <a:noFill/>
          <a:ln w="9525">
            <a:noFill/>
          </a:ln>
        </p:spPr>
        <p:txBody>
          <a:bodyPr wrap="square" lIns="91440" tIns="45720" rIns="91440" bIns="45720" rtlCol="0" anchor="t">
            <a:spAutoFit/>
          </a:bodyPr>
          <a:lstStyle/>
          <a:p>
            <a:pPr algn="ctr"/>
            <a:r>
              <a:rPr lang="en-US" sz="2000" b="1" u="sng">
                <a:solidFill>
                  <a:srgbClr val="008C78"/>
                </a:solidFill>
                <a:latin typeface="Arial"/>
                <a:cs typeface="Arial"/>
              </a:rPr>
              <a:t>Guardian</a:t>
            </a:r>
            <a:endParaRPr lang="en-US" sz="2000" b="1" u="sng">
              <a:solidFill>
                <a:srgbClr val="008C78"/>
              </a:solidFill>
              <a:latin typeface="Arial" panose="020B0604020202020204" pitchFamily="34" charset="0"/>
              <a:cs typeface="Arial" panose="020B0604020202020204" pitchFamily="34" charset="0"/>
            </a:endParaRPr>
          </a:p>
          <a:p>
            <a:endParaRPr lang="en-US">
              <a:ln w="6350">
                <a:noFill/>
              </a:ln>
              <a:solidFill>
                <a:srgbClr val="002A5C"/>
              </a:solidFill>
              <a:effectLst>
                <a:reflection blurRad="114300" stA="45000" endPos="65000" dist="50800" dir="5400000" sy="-100000" algn="bl" rotWithShape="0"/>
              </a:effectLst>
              <a:cs typeface="Arial" panose="020B0604020202020204" pitchFamily="34" charset="0"/>
            </a:endParaRPr>
          </a:p>
          <a:p>
            <a:pPr marL="742950" lvl="1" indent="-285750">
              <a:buFont typeface="Wingdings"/>
              <a:buChar char="ü"/>
            </a:pPr>
            <a:r>
              <a:rPr lang="en-US" sz="1600">
                <a:ln w="6350">
                  <a:noFill/>
                </a:ln>
                <a:solidFill>
                  <a:srgbClr val="002A5C"/>
                </a:solidFill>
                <a:effectLst>
                  <a:reflection endPos="0" dir="5400000" sy="-100000" algn="bl" rotWithShape="0"/>
                </a:effectLst>
                <a:latin typeface="Arial"/>
                <a:cs typeface="Arial"/>
              </a:rPr>
              <a:t>Petition to court</a:t>
            </a:r>
          </a:p>
          <a:p>
            <a:pPr marL="742950" lvl="1" indent="-285750">
              <a:buFont typeface="Wingdings"/>
              <a:buChar char="ü"/>
            </a:pPr>
            <a:endParaRPr lang="en-US" sz="1100">
              <a:ln w="6350">
                <a:noFill/>
              </a:ln>
              <a:solidFill>
                <a:srgbClr val="002A5C"/>
              </a:solidFill>
              <a:effectLst>
                <a:reflection endPos="0" dir="5400000" sy="-100000" algn="bl" rotWithShape="0"/>
              </a:effectLst>
              <a:latin typeface="Arial" panose="020B0604020202020204" pitchFamily="34" charset="0"/>
              <a:cs typeface="Arial" panose="020B0604020202020204" pitchFamily="34" charset="0"/>
            </a:endParaRPr>
          </a:p>
          <a:p>
            <a:pPr marL="1200150" lvl="2" indent="-285750">
              <a:buFont typeface="Wingdings"/>
              <a:buChar char="ü"/>
            </a:pPr>
            <a:r>
              <a:rPr lang="en-US" sz="1600">
                <a:ln w="6350">
                  <a:noFill/>
                </a:ln>
                <a:solidFill>
                  <a:srgbClr val="002A5C"/>
                </a:solidFill>
                <a:effectLst>
                  <a:reflection endPos="0" dir="5400000" sy="-100000" algn="bl" rotWithShape="0"/>
                </a:effectLst>
                <a:latin typeface="Arial"/>
                <a:cs typeface="Arial"/>
              </a:rPr>
              <a:t>Any interested person</a:t>
            </a:r>
          </a:p>
        </p:txBody>
      </p:sp>
      <p:sp>
        <p:nvSpPr>
          <p:cNvPr id="7" name="TextBox 6">
            <a:extLst>
              <a:ext uri="{FF2B5EF4-FFF2-40B4-BE49-F238E27FC236}">
                <a16:creationId xmlns:a16="http://schemas.microsoft.com/office/drawing/2014/main" id="{C990F2F0-7F8A-FFE1-7B29-6F5C9DF228FD}"/>
              </a:ext>
            </a:extLst>
          </p:cNvPr>
          <p:cNvSpPr txBox="1"/>
          <p:nvPr/>
        </p:nvSpPr>
        <p:spPr>
          <a:xfrm>
            <a:off x="4899992" y="2657010"/>
            <a:ext cx="3260034" cy="2677656"/>
          </a:xfrm>
          <a:prstGeom prst="rect">
            <a:avLst/>
          </a:prstGeom>
          <a:noFill/>
          <a:ln w="9525">
            <a:noFill/>
          </a:ln>
        </p:spPr>
        <p:txBody>
          <a:bodyPr wrap="square" lIns="91440" tIns="45720" rIns="91440" bIns="45720" rtlCol="0" anchor="t">
            <a:spAutoFit/>
          </a:bodyPr>
          <a:lstStyle/>
          <a:p>
            <a:pPr algn="ctr"/>
            <a:r>
              <a:rPr lang="en-US" sz="2000" b="1" u="sng">
                <a:solidFill>
                  <a:srgbClr val="008C78"/>
                </a:solidFill>
                <a:latin typeface="Arial"/>
                <a:cs typeface="Arial"/>
              </a:rPr>
              <a:t>Representative Payee</a:t>
            </a:r>
            <a:endParaRPr lang="en-US" sz="2000" b="1" u="sng">
              <a:solidFill>
                <a:srgbClr val="008C78"/>
              </a:solidFill>
              <a:latin typeface="Arial" panose="020B0604020202020204" pitchFamily="34" charset="0"/>
              <a:cs typeface="Arial" panose="020B0604020202020204" pitchFamily="34" charset="0"/>
            </a:endParaRPr>
          </a:p>
          <a:p>
            <a:endParaRPr lang="en-US">
              <a:ln w="6350">
                <a:solidFill>
                  <a:schemeClr val="tx1"/>
                </a:solidFill>
              </a:ln>
            </a:endParaRPr>
          </a:p>
          <a:p>
            <a:pPr marL="285750" indent="-285750">
              <a:buFont typeface="Wingdings"/>
              <a:buChar char="ü"/>
            </a:pPr>
            <a:r>
              <a:rPr lang="en-US" sz="1600">
                <a:ln w="6350">
                  <a:noFill/>
                </a:ln>
                <a:solidFill>
                  <a:srgbClr val="002A5C"/>
                </a:solidFill>
                <a:effectLst>
                  <a:reflection endPos="0" dir="5400000" sy="-100000" algn="bl" rotWithShape="0"/>
                </a:effectLst>
                <a:latin typeface="Arial"/>
                <a:cs typeface="Arial"/>
              </a:rPr>
              <a:t>Application to Social Security</a:t>
            </a:r>
          </a:p>
          <a:p>
            <a:pPr marL="285750" indent="-285750">
              <a:buFont typeface="Wingdings"/>
              <a:buChar char="ü"/>
            </a:pPr>
            <a:endParaRPr lang="en-US" sz="1600">
              <a:ln w="6350">
                <a:noFill/>
              </a:ln>
              <a:solidFill>
                <a:srgbClr val="002A5C"/>
              </a:solidFill>
              <a:effectLst>
                <a:reflection endPos="0" dir="5400000" sy="-100000" algn="bl" rotWithShape="0"/>
              </a:effectLst>
              <a:latin typeface="Arial" panose="020B0604020202020204" pitchFamily="34" charset="0"/>
              <a:cs typeface="Arial" panose="020B0604020202020204" pitchFamily="34" charset="0"/>
            </a:endParaRPr>
          </a:p>
          <a:p>
            <a:pPr marL="742950" lvl="1" indent="-285750">
              <a:buFont typeface="Wingdings"/>
              <a:buChar char="ü"/>
            </a:pPr>
            <a:r>
              <a:rPr lang="en-US" sz="1600">
                <a:ln w="6350">
                  <a:noFill/>
                </a:ln>
                <a:solidFill>
                  <a:srgbClr val="002A5C"/>
                </a:solidFill>
                <a:effectLst>
                  <a:reflection endPos="0" dir="5400000" sy="-100000" algn="bl" rotWithShape="0"/>
                </a:effectLst>
                <a:latin typeface="Arial"/>
                <a:cs typeface="Arial"/>
              </a:rPr>
              <a:t>Proposed payee</a:t>
            </a:r>
          </a:p>
          <a:p>
            <a:pPr marL="285750" indent="-285750">
              <a:buFont typeface="Wingdings"/>
              <a:buChar char="ü"/>
            </a:pPr>
            <a:endParaRPr lang="en-US" sz="1600">
              <a:ln w="6350">
                <a:noFill/>
              </a:ln>
              <a:solidFill>
                <a:srgbClr val="002A5C"/>
              </a:solidFill>
              <a:effectLst>
                <a:reflection endPos="0" dir="5400000" sy="-100000" algn="bl" rotWithShape="0"/>
              </a:effectLst>
              <a:latin typeface="Arial" panose="020B0604020202020204" pitchFamily="34" charset="0"/>
              <a:cs typeface="Arial" panose="020B0604020202020204" pitchFamily="34" charset="0"/>
            </a:endParaRPr>
          </a:p>
          <a:p>
            <a:pPr marL="742950" lvl="1" indent="-285750">
              <a:buFont typeface="Wingdings"/>
              <a:buChar char="ü"/>
            </a:pPr>
            <a:r>
              <a:rPr lang="en-US" sz="1600">
                <a:ln w="6350">
                  <a:noFill/>
                </a:ln>
                <a:solidFill>
                  <a:srgbClr val="002A5C"/>
                </a:solidFill>
                <a:effectLst>
                  <a:reflection endPos="0" dir="5400000" sy="-100000" algn="bl" rotWithShape="0"/>
                </a:effectLst>
                <a:latin typeface="Arial"/>
                <a:cs typeface="Arial"/>
              </a:rPr>
              <a:t>Beneficiary</a:t>
            </a:r>
          </a:p>
          <a:p>
            <a:pPr marL="285750" indent="-285750">
              <a:buFont typeface="Wingdings"/>
              <a:buChar char="ü"/>
            </a:pPr>
            <a:endParaRPr lang="en-US" sz="1600">
              <a:ln w="6350">
                <a:noFill/>
              </a:ln>
              <a:solidFill>
                <a:srgbClr val="002A5C"/>
              </a:solidFill>
              <a:effectLst>
                <a:reflection endPos="0" dir="5400000" sy="-100000" algn="bl" rotWithShape="0"/>
              </a:effectLst>
              <a:latin typeface="Arial" panose="020B0604020202020204" pitchFamily="34" charset="0"/>
              <a:cs typeface="Arial" panose="020B0604020202020204" pitchFamily="34" charset="0"/>
            </a:endParaRPr>
          </a:p>
          <a:p>
            <a:pPr marL="742950" lvl="1" indent="-285750">
              <a:buFont typeface="Wingdings"/>
              <a:buChar char="ü"/>
            </a:pPr>
            <a:r>
              <a:rPr lang="en-US" sz="1600">
                <a:ln w="6350">
                  <a:noFill/>
                </a:ln>
                <a:solidFill>
                  <a:srgbClr val="002A5C"/>
                </a:solidFill>
                <a:effectLst>
                  <a:reflection endPos="0" dir="5400000" sy="-100000" algn="bl" rotWithShape="0"/>
                </a:effectLst>
                <a:latin typeface="Arial"/>
                <a:cs typeface="Arial"/>
              </a:rPr>
              <a:t>Third party referral</a:t>
            </a:r>
          </a:p>
          <a:p>
            <a:endParaRPr lang="en-US">
              <a:ln w="6350">
                <a:solidFill>
                  <a:schemeClr val="tx1"/>
                </a:solidFill>
              </a:ln>
            </a:endParaRPr>
          </a:p>
        </p:txBody>
      </p:sp>
    </p:spTree>
    <p:extLst>
      <p:ext uri="{BB962C8B-B14F-4D97-AF65-F5344CB8AC3E}">
        <p14:creationId xmlns:p14="http://schemas.microsoft.com/office/powerpoint/2010/main" val="14483855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E0EB9596CC13042834A567AFE00DDEF" ma:contentTypeVersion="12" ma:contentTypeDescription="Create a new document." ma:contentTypeScope="" ma:versionID="09b3b0c538264a0844a52449cc9e82ef">
  <xsd:schema xmlns:xsd="http://www.w3.org/2001/XMLSchema" xmlns:xs="http://www.w3.org/2001/XMLSchema" xmlns:p="http://schemas.microsoft.com/office/2006/metadata/properties" xmlns:ns1="http://schemas.microsoft.com/sharepoint/v3" xmlns:ns2="f21c1a87-fca9-42b0-a221-8e8a0082b751" xmlns:ns3="6b48230c-1547-42f0-ad31-bafb507f2468" targetNamespace="http://schemas.microsoft.com/office/2006/metadata/properties" ma:root="true" ma:fieldsID="9d8c6fb4146807184a28f09ed75395d3" ns1:_="" ns2:_="" ns3:_="">
    <xsd:import namespace="http://schemas.microsoft.com/sharepoint/v3"/>
    <xsd:import namespace="f21c1a87-fca9-42b0-a221-8e8a0082b751"/>
    <xsd:import namespace="6b48230c-1547-42f0-ad31-bafb507f246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1c1a87-fca9-42b0-a221-8e8a0082b7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b48230c-1547-42f0-ad31-bafb507f24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3E9274-CF38-4862-BC49-BE63B67D2C9B}">
  <ds:schemaRefs>
    <ds:schemaRef ds:uri="http://schemas.microsoft.com/sharepoint/v3"/>
    <ds:schemaRef ds:uri="http://purl.org/dc/elements/1.1/"/>
    <ds:schemaRef ds:uri="http://schemas.openxmlformats.org/package/2006/metadata/core-properties"/>
    <ds:schemaRef ds:uri="6b48230c-1547-42f0-ad31-bafb507f2468"/>
    <ds:schemaRef ds:uri="http://schemas.microsoft.com/office/2006/documentManagement/types"/>
    <ds:schemaRef ds:uri="http://schemas.microsoft.com/office/2006/metadata/properties"/>
    <ds:schemaRef ds:uri="http://purl.org/dc/dcmitype/"/>
    <ds:schemaRef ds:uri="f21c1a87-fca9-42b0-a221-8e8a0082b751"/>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6B855206-33A8-4CB7-AF4A-A7BC225ABDA1}">
  <ds:schemaRefs>
    <ds:schemaRef ds:uri="6b48230c-1547-42f0-ad31-bafb507f2468"/>
    <ds:schemaRef ds:uri="f21c1a87-fca9-42b0-a221-8e8a0082b75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B907E8F-EE8E-44A0-996A-2E5EC188E5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 01 29 2024</Template>
  <TotalTime>6</TotalTime>
  <Words>2899</Words>
  <Application>Microsoft Office PowerPoint</Application>
  <PresentationFormat>On-screen Show (4:3)</PresentationFormat>
  <Paragraphs>389</Paragraphs>
  <Slides>42</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Calibri</vt:lpstr>
      <vt:lpstr>Georgia</vt:lpstr>
      <vt:lpstr>Helvetica</vt:lpstr>
      <vt:lpstr>Tahoma</vt:lpstr>
      <vt:lpstr>Times New Roman</vt:lpstr>
      <vt:lpstr>Wingdings</vt:lpstr>
      <vt:lpstr>Office Theme</vt:lpstr>
      <vt:lpstr>Social Security  Representative Payee Program: Judicial Training Guide</vt:lpstr>
      <vt:lpstr>Objectives of Training Guide</vt:lpstr>
      <vt:lpstr>Training Agenda</vt:lpstr>
      <vt:lpstr>Social Security’s Programs</vt:lpstr>
      <vt:lpstr>Social Security</vt:lpstr>
      <vt:lpstr>Supplemental Security Income (SSI)</vt:lpstr>
      <vt:lpstr>What is a Representative Payee?</vt:lpstr>
      <vt:lpstr>What is a beneficiary?</vt:lpstr>
      <vt:lpstr>Initiation  </vt:lpstr>
      <vt:lpstr>Need</vt:lpstr>
      <vt:lpstr>Process</vt:lpstr>
      <vt:lpstr>Selection</vt:lpstr>
      <vt:lpstr>Authority</vt:lpstr>
      <vt:lpstr>Reporting</vt:lpstr>
      <vt:lpstr>Last Resort</vt:lpstr>
      <vt:lpstr>Financial Management</vt:lpstr>
      <vt:lpstr>Participation</vt:lpstr>
      <vt:lpstr>Who Needs a  Representative Payee?</vt:lpstr>
      <vt:lpstr>Representative Payee Duties</vt:lpstr>
      <vt:lpstr>Representative Payee  Reporting Requirements</vt:lpstr>
      <vt:lpstr>Representative Payee  Reporting Requirements</vt:lpstr>
      <vt:lpstr>Representative Payee  Reporting Requirements</vt:lpstr>
      <vt:lpstr>Representative Payee Accounting</vt:lpstr>
      <vt:lpstr>Representative Payee Accounting Online</vt:lpstr>
      <vt:lpstr> Representative Payee Accounting Form </vt:lpstr>
      <vt:lpstr>Representative Payee Failure   to Report</vt:lpstr>
      <vt:lpstr>Representative Payee Misuse of Beneficiary Funds</vt:lpstr>
      <vt:lpstr>Reporting Potential Misuse by  Representative Payees</vt:lpstr>
      <vt:lpstr>Fee-for-Service Representative Payees</vt:lpstr>
      <vt:lpstr> Fee for Service  Organizational Payee Fees </vt:lpstr>
      <vt:lpstr>Fee-for-Service Representative Payees</vt:lpstr>
      <vt:lpstr>Representative Payee Monitoring-Site Reviews</vt:lpstr>
      <vt:lpstr>Representative Payee Monitoring-Site Reviews</vt:lpstr>
      <vt:lpstr>When Social Security Payments Can be Used  for Guardian Costs &amp; Fees</vt:lpstr>
      <vt:lpstr>When Social Security Benefit CANNOT be Used for Guardian Costs &amp; Fees </vt:lpstr>
      <vt:lpstr>Promising Court Practices to Coordinate  With Social Security Representative Payee System</vt:lpstr>
      <vt:lpstr>Promising Court Practices to Coordinate  With Social Security Representative Payee System</vt:lpstr>
      <vt:lpstr>Advance Designation</vt:lpstr>
      <vt:lpstr>Representative Payee Portal</vt:lpstr>
      <vt:lpstr>Social Security Collaboration with Working Interdisciplinary Network of Guardianship of Stakeholders (WINGS) </vt:lpstr>
      <vt:lpstr>Key Resources for Courts</vt:lpstr>
      <vt:lpstr>PowerPoint Presentation</vt:lpstr>
    </vt:vector>
  </TitlesOfParts>
  <Company>Social Security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Security  Representative Payees: Judicial Training Guide</dc:title>
  <dc:subject>Representative Payees: Judicial Training Guide</dc:subject>
  <dc:creator>DCO OPSOS</dc:creator>
  <cp:keywords>Social Security Administration; SSA; Representative Payees; Judicial Training Guide</cp:keywords>
  <cp:lastModifiedBy>Rebecca A. Ortiz</cp:lastModifiedBy>
  <cp:revision>24</cp:revision>
  <cp:lastPrinted>2019-07-19T14:07:02Z</cp:lastPrinted>
  <dcterms:created xsi:type="dcterms:W3CDTF">2017-02-13T16:43:33Z</dcterms:created>
  <dcterms:modified xsi:type="dcterms:W3CDTF">2024-09-24T19:04:48Z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0x0101003E0EB9596CC13042834A567AFE00DDEF</vt:lpwstr>
  </property>
  <property fmtid="{D5CDD505-2E9C-101B-9397-08002B2CF9AE}" pid="4" name="_AdHocReviewCycleID">
    <vt:i4>1296492469</vt:i4>
  </property>
  <property fmtid="{D5CDD505-2E9C-101B-9397-08002B2CF9AE}" pid="5" name="_EmailSubject">
    <vt:lpwstr>Update to Interdisciplinary Training</vt:lpwstr>
  </property>
  <property fmtid="{D5CDD505-2E9C-101B-9397-08002B2CF9AE}" pid="6" name="_AuthorEmail">
    <vt:lpwstr>Katherine.Walsh@ssa.gov</vt:lpwstr>
  </property>
  <property fmtid="{D5CDD505-2E9C-101B-9397-08002B2CF9AE}" pid="7" name="_AuthorEmailDisplayName">
    <vt:lpwstr>Walsh, Katherine</vt:lpwstr>
  </property>
  <property fmtid="{D5CDD505-2E9C-101B-9397-08002B2CF9AE}" pid="8" name="_PreviousAdHocReviewCycleID">
    <vt:i4>-1830510506</vt:i4>
  </property>
</Properties>
</file>