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78" r:id="rId11"/>
    <p:sldId id="262" r:id="rId12"/>
    <p:sldId id="279" r:id="rId13"/>
    <p:sldId id="266" r:id="rId14"/>
    <p:sldId id="263" r:id="rId15"/>
    <p:sldId id="280" r:id="rId16"/>
    <p:sldId id="267" r:id="rId17"/>
    <p:sldId id="297" r:id="rId18"/>
    <p:sldId id="298" r:id="rId19"/>
    <p:sldId id="264" r:id="rId20"/>
    <p:sldId id="268" r:id="rId21"/>
    <p:sldId id="295" r:id="rId22"/>
    <p:sldId id="296" r:id="rId23"/>
    <p:sldId id="282" r:id="rId24"/>
    <p:sldId id="281" r:id="rId25"/>
    <p:sldId id="275" r:id="rId26"/>
    <p:sldId id="276" r:id="rId27"/>
    <p:sldId id="299" r:id="rId28"/>
    <p:sldId id="284" r:id="rId29"/>
    <p:sldId id="285" r:id="rId30"/>
    <p:sldId id="287" r:id="rId31"/>
    <p:sldId id="289" r:id="rId32"/>
    <p:sldId id="290" r:id="rId33"/>
    <p:sldId id="291" r:id="rId34"/>
  </p:sldIdLst>
  <p:sldSz cx="9144000" cy="6858000" type="screen4x3"/>
  <p:notesSz cx="6980238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utura XBlkCn BT" panose="020B0806020204020204"/>
      <p:regular r:id="rId41"/>
    </p:embeddedFont>
    <p:embeddedFont>
      <p:font typeface="Franklin Gothic Medium" panose="020B0603020102020204" pitchFamily="34" charset="0"/>
      <p:regular r:id="rId42"/>
      <p:italic r:id="rId43"/>
    </p:embeddedFont>
    <p:embeddedFont>
      <p:font typeface="Trebuchet MS" panose="020B0603020202020204" pitchFamily="34" charset="0"/>
      <p:regular r:id="rId44"/>
      <p:bold r:id="rId45"/>
      <p:italic r:id="rId46"/>
      <p:boldItalic r:id="rId47"/>
    </p:embeddedFont>
    <p:embeddedFont>
      <p:font typeface="Franklin Gothic Book" panose="020B0503020102020204" pitchFamily="34" charset="0"/>
      <p:regular r:id="rId48"/>
      <p:italic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40000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56" autoAdjust="0"/>
  </p:normalViewPr>
  <p:slideViewPr>
    <p:cSldViewPr snapToGrid="0">
      <p:cViewPr varScale="1">
        <p:scale>
          <a:sx n="88" d="100"/>
          <a:sy n="88" d="100"/>
        </p:scale>
        <p:origin x="11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800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184" y="-114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2875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06E74FB-8AD9-4360-9056-4529D991131C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2875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CF30990-143E-4A28-8B24-48D940CBF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8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2875" y="0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B27E7A-CE8D-4850-BEDA-3B5C7C9D8E06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343400"/>
            <a:ext cx="5583238" cy="411480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2875" y="8685213"/>
            <a:ext cx="3025775" cy="45720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BE03A90-3D65-4C63-BEF7-84E7DA791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47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E03A90-3D65-4C63-BEF7-84E7DA79139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CD272-3FA3-4EE0-BC13-3FC0FFA81662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CD272-3FA3-4EE0-BC13-3FC0FFA81662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149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CD272-3FA3-4EE0-BC13-3FC0FFA81662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9547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C57AD4-E9BB-4A45-AECC-A256E3E6B545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>
            <a:off x="0" y="0"/>
            <a:ext cx="9144000" cy="1981200"/>
          </a:xfrm>
          <a:prstGeom prst="round2SameRect">
            <a:avLst>
              <a:gd name="adj1" fmla="val 0"/>
              <a:gd name="adj2" fmla="val 43281"/>
            </a:avLst>
          </a:prstGeom>
          <a:solidFill>
            <a:srgbClr val="00206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16"/>
          <p:cNvGrpSpPr>
            <a:grpSpLocks/>
          </p:cNvGrpSpPr>
          <p:nvPr userDrawn="1"/>
        </p:nvGrpSpPr>
        <p:grpSpPr bwMode="auto">
          <a:xfrm>
            <a:off x="-838200" y="0"/>
            <a:ext cx="3378200" cy="2609850"/>
            <a:chOff x="-914400" y="-76200"/>
            <a:chExt cx="3377452" cy="260985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390525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7" name="Picture 14" descr="SSA_logoblack-[Converted].gif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00" y="-76200"/>
              <a:ext cx="3377452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934200" cy="1066800"/>
          </a:xfrm>
        </p:spPr>
        <p:txBody>
          <a:bodyPr/>
          <a:lstStyle>
            <a:lvl1pPr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00200" y="1295400"/>
            <a:ext cx="6934200" cy="60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89429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50EC2-102C-4960-BA30-8AA70112F784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03EB-9886-4A97-8552-9F51F6FD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17538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600200" y="1524000"/>
            <a:ext cx="7165848" cy="4648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6A331-07CA-4F77-8939-A8A4C0BE53C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0444-EE87-4C06-A77C-DBF91DEDD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2271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5400000">
            <a:off x="4648200" y="-2743200"/>
            <a:ext cx="1447800" cy="7543800"/>
          </a:xfrm>
          <a:prstGeom prst="round2SameRect">
            <a:avLst>
              <a:gd name="adj1" fmla="val 0"/>
              <a:gd name="adj2" fmla="val 31988"/>
            </a:avLst>
          </a:prstGeom>
          <a:solidFill>
            <a:schemeClr val="bg1">
              <a:lumMod val="75000"/>
            </a:schemeClr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828800"/>
            <a:ext cx="7010400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7010400" cy="990600"/>
          </a:xfrm>
        </p:spPr>
        <p:txBody>
          <a:bodyPr anchor="ctr"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4C9E9-023D-4E24-8A8B-81C647D8A5CB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F3F4-3C81-4E95-8253-C19CEBCFF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627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34000" y="1589567"/>
            <a:ext cx="3429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3"/>
          </p:nvPr>
        </p:nvSpPr>
        <p:spPr>
          <a:xfrm>
            <a:off x="1600200" y="1600200"/>
            <a:ext cx="34290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EFD48-BE53-4DAE-8C8D-475E7EB00CEF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7E49D-EBF9-40F5-8356-5D3B8717D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459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334000" y="2438400"/>
            <a:ext cx="3429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334000" y="1752600"/>
            <a:ext cx="3429000" cy="640080"/>
          </a:xfrm>
          <a:gradFill flip="none" rotWithShape="1">
            <a:gsLst>
              <a:gs pos="0">
                <a:srgbClr val="8F45C7">
                  <a:shade val="30000"/>
                  <a:satMod val="115000"/>
                </a:srgbClr>
              </a:gs>
              <a:gs pos="50000">
                <a:srgbClr val="8F45C7">
                  <a:shade val="67500"/>
                  <a:satMod val="115000"/>
                </a:srgbClr>
              </a:gs>
              <a:gs pos="100000">
                <a:srgbClr val="8F45C7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1600200" y="2438400"/>
            <a:ext cx="3429000" cy="3581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1600200" y="1752600"/>
            <a:ext cx="3429000" cy="64008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rtlCol="0" anchor="ctr">
            <a:noAutofit/>
          </a:bodyPr>
          <a:lstStyle>
            <a:lvl1pPr marL="0" indent="0" algn="ctr">
              <a:buFontTx/>
              <a:buNone/>
              <a:defRPr sz="2400" b="0">
                <a:solidFill>
                  <a:srgbClr val="FFC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295401"/>
            <a:ext cx="71628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8161-13F2-4E04-83AA-9AEAB2D92B9A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66064-3340-4E38-A2BB-25B68E8FA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74080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09B6D-FB38-41D0-85D1-5CF058E3EFA1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4100-4F84-4135-83E0-76A1DD02E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6488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F9010-FFB9-453F-B238-6725A2025A5C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3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E90CE-DC34-42D5-9B83-98CC0865C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3556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828800"/>
            <a:ext cx="1447800" cy="4343400"/>
          </a:xfrm>
          <a:gradFill flip="none" rotWithShape="1">
            <a:gsLst>
              <a:gs pos="100000">
                <a:schemeClr val="bg1">
                  <a:lumMod val="75000"/>
                </a:schemeClr>
              </a:gs>
              <a:gs pos="24000">
                <a:schemeClr val="bg1">
                  <a:lumMod val="75000"/>
                </a:schemeClr>
              </a:gs>
              <a:gs pos="100000">
                <a:srgbClr val="D1C39F"/>
              </a:gs>
            </a:gsLst>
            <a:lin ang="5400000" scaled="0"/>
            <a:tileRect/>
          </a:gra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752600" y="1828800"/>
            <a:ext cx="7010400" cy="4343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600200" y="1295401"/>
            <a:ext cx="7162800" cy="38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2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B41DB-CE61-45D1-A53D-031ED32F988F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495E2-9186-4289-9878-2E0CB685A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014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 userDrawn="1"/>
        </p:nvSpPr>
        <p:spPr>
          <a:xfrm rot="5400000">
            <a:off x="4762500" y="1104900"/>
            <a:ext cx="838200" cy="7924800"/>
          </a:xfrm>
          <a:prstGeom prst="round2SameRect">
            <a:avLst>
              <a:gd name="adj1" fmla="val 0"/>
              <a:gd name="adj2" fmla="val 31988"/>
            </a:avLst>
          </a:prstGeom>
          <a:solidFill>
            <a:schemeClr val="bg1">
              <a:lumMod val="65000"/>
            </a:schemeClr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5562600"/>
            <a:ext cx="7543800" cy="609600"/>
          </a:xfrm>
        </p:spPr>
        <p:txBody>
          <a:bodyPr/>
          <a:lstStyle>
            <a:lvl1pPr marL="0" indent="0">
              <a:buFontTx/>
              <a:buNone/>
              <a:defRPr sz="17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75516"/>
            <a:ext cx="7543800" cy="658483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0"/>
            <a:ext cx="7543800" cy="4568952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4DC3B-C713-46F0-8D15-3B0BC489C80D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BD39C-E9AF-46D3-9EC3-2F1F6EED8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31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60001">
              <a:srgbClr val="F2F2F2"/>
            </a:gs>
            <a:gs pos="80000">
              <a:srgbClr val="D9D9D9"/>
            </a:gs>
            <a:gs pos="100000">
              <a:srgbClr val="A6A6A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Half Frame 22"/>
          <p:cNvSpPr/>
          <p:nvPr/>
        </p:nvSpPr>
        <p:spPr>
          <a:xfrm>
            <a:off x="0" y="0"/>
            <a:ext cx="1524000" cy="2895600"/>
          </a:xfrm>
          <a:prstGeom prst="halfFrame">
            <a:avLst/>
          </a:prstGeom>
          <a:solidFill>
            <a:srgbClr val="002060"/>
          </a:solidFill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convex"/>
            <a:contourClr>
              <a:schemeClr val="accent1"/>
            </a:contourClr>
          </a:sp3d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990600"/>
          </a:xfrm>
          <a:prstGeom prst="rect">
            <a:avLst/>
          </a:prstGeom>
          <a:ln>
            <a:noFill/>
          </a:ln>
        </p:spPr>
        <p:txBody>
          <a:bodyPr vert="horz" anchor="b" anchorCtr="0"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600200" y="1524000"/>
            <a:ext cx="7165975" cy="46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" name="Date Placeholder 27"/>
          <p:cNvSpPr>
            <a:spLocks noGrp="1"/>
          </p:cNvSpPr>
          <p:nvPr>
            <p:ph type="dt" sz="half" idx="2"/>
          </p:nvPr>
        </p:nvSpPr>
        <p:spPr>
          <a:xfrm>
            <a:off x="1295400" y="6248400"/>
            <a:ext cx="1752600" cy="320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CB8931D7-A72D-45AB-9E5C-2355B96E6C77}" type="datetimeFigureOut">
              <a:rPr lang="en-US"/>
              <a:pPr>
                <a:defRPr/>
              </a:pPr>
              <a:t>12/22/2020</a:t>
            </a:fld>
            <a:endParaRPr lang="en-US"/>
          </a:p>
        </p:txBody>
      </p:sp>
      <p:sp>
        <p:nvSpPr>
          <p:cNvPr id="2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5638800" cy="320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r">
              <a:defRPr sz="1400" i="1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381000" y="6248400"/>
            <a:ext cx="838200" cy="3206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sz="1400">
                <a:solidFill>
                  <a:schemeClr val="bg1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5F1B762E-F3A1-4273-ADA1-E36EEE2E0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26"/>
          <p:cNvGrpSpPr>
            <a:grpSpLocks/>
          </p:cNvGrpSpPr>
          <p:nvPr userDrawn="1"/>
        </p:nvGrpSpPr>
        <p:grpSpPr bwMode="auto">
          <a:xfrm>
            <a:off x="-914400" y="-76200"/>
            <a:ext cx="3378200" cy="2609850"/>
            <a:chOff x="-914400" y="-76200"/>
            <a:chExt cx="3377452" cy="2609850"/>
          </a:xfrm>
        </p:grpSpPr>
        <p:sp>
          <p:nvSpPr>
            <p:cNvPr id="16" name="Oval 15"/>
            <p:cNvSpPr/>
            <p:nvPr userDrawn="1"/>
          </p:nvSpPr>
          <p:spPr>
            <a:xfrm>
              <a:off x="228600" y="390525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036" name="Picture 25" descr="SSA_logoblack-[Converted].gif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00" y="-76200"/>
              <a:ext cx="3377452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9" r:id="rId2"/>
    <p:sldLayoutId id="2147483877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8" r:id="rId9"/>
    <p:sldLayoutId id="2147483875" r:id="rId10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A40000"/>
          </a:solidFill>
          <a:latin typeface="Futura XBlkCn BT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A40000"/>
          </a:solidFill>
          <a:latin typeface="Futura XBlkCn B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60000"/>
        <a:buFont typeface="Courier New" pitchFamily="49" charset="0"/>
        <a:buChar char="o"/>
        <a:defRPr sz="2900" kern="1200">
          <a:solidFill>
            <a:srgbClr val="262626"/>
          </a:solidFill>
          <a:latin typeface="Trebuchet MS" pitchFamily="34" charset="0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tx2"/>
        </a:buClr>
        <a:buSzPct val="70000"/>
        <a:buFont typeface="Courier New" pitchFamily="49" charset="0"/>
        <a:buChar char="o"/>
        <a:defRPr sz="2600" kern="1200">
          <a:solidFill>
            <a:srgbClr val="404040"/>
          </a:solidFill>
          <a:latin typeface="Trebuchet MS" pitchFamily="34" charset="0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tx2"/>
        </a:buClr>
        <a:buSzPct val="75000"/>
        <a:buFont typeface="Courier New" pitchFamily="49" charset="0"/>
        <a:buChar char="o"/>
        <a:defRPr sz="23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75000"/>
        <a:buFont typeface="Courier New" pitchFamily="49" charset="0"/>
        <a:buChar char="o"/>
        <a:defRPr sz="2000" kern="1200">
          <a:solidFill>
            <a:srgbClr val="7F7F7F"/>
          </a:solidFill>
          <a:latin typeface="Trebuchet MS" pitchFamily="34" charset="0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65000"/>
        <a:buFont typeface="Courier New" pitchFamily="49" charset="0"/>
        <a:buChar char="o"/>
        <a:defRPr sz="2000" kern="1200">
          <a:solidFill>
            <a:srgbClr val="7F7F7F"/>
          </a:solidFill>
          <a:latin typeface="Trebuchet MS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forms/ssa-1694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olicynet.ba.ssa.gov/poms.nsf/lnx/020392001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s.gov/uac/Form-1099-MISC,-Miscellaneous-Income-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s.gov/pub/irs-pdf/i1099gi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" TargetMode="External"/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cure.ssa.gov/apps6z/FOLO/fo001.js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ecurity.gov/employer/representatives/af1694WelcomePag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forms/ssa-169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forms/ssa-1699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sa.gov/employer/representatives/af1699WelcomePage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forms/ssa-1696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152400"/>
            <a:ext cx="7265505" cy="1066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Fee Payment to Representatives and </a:t>
            </a:r>
            <a:r>
              <a:rPr lang="en-US" sz="3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 IRS 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1099-MISC and 1099-NEC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295400"/>
            <a:ext cx="6934200" cy="60960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for the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subsequent tax years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929465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b="32222"/>
          <a:stretch>
            <a:fillRect/>
          </a:stretch>
        </p:blipFill>
        <p:spPr bwMode="auto">
          <a:xfrm>
            <a:off x="3643313" y="2781300"/>
            <a:ext cx="46767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nip Diagonal Corner Rectangle 8"/>
          <p:cNvSpPr/>
          <p:nvPr/>
        </p:nvSpPr>
        <p:spPr bwMode="auto">
          <a:xfrm>
            <a:off x="3200400" y="2362200"/>
            <a:ext cx="5562600" cy="4191000"/>
          </a:xfrm>
          <a:prstGeom prst="snip2DiagRect">
            <a:avLst>
              <a:gd name="adj1" fmla="val 0"/>
              <a:gd name="adj2" fmla="val 1486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4"/>
          <p:cNvSpPr>
            <a:spLocks noGrp="1"/>
          </p:cNvSpPr>
          <p:nvPr>
            <p:ph sz="quarter" idx="1"/>
          </p:nvPr>
        </p:nvSpPr>
        <p:spPr>
          <a:xfrm>
            <a:off x="848032" y="1689463"/>
            <a:ext cx="8095671" cy="4555762"/>
          </a:xfrm>
        </p:spPr>
        <p:txBody>
          <a:bodyPr/>
          <a:lstStyle/>
          <a:p>
            <a:pPr marL="661988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We do not recognize entities as appointed representatives or make direct payments to entities, such as firms or organizations. We pay only individuals. </a:t>
            </a:r>
          </a:p>
          <a:p>
            <a:pPr marL="661988" indent="-342900" eaLnBrk="1" hangingPunct="1">
              <a:buFont typeface="Wingdings" panose="05000000000000000000" pitchFamily="2" charset="2"/>
              <a:buChar char="§"/>
            </a:pPr>
            <a:endParaRPr lang="en-US" altLang="en-US" sz="2000" dirty="0">
              <a:solidFill>
                <a:srgbClr val="262626"/>
              </a:solidFill>
              <a:latin typeface="+mn-lt"/>
            </a:endParaRPr>
          </a:p>
          <a:p>
            <a:pPr marL="661988" indent="-342900"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Entities that employ representatives can register voluntarily using Form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altLang="en-US" sz="2000" i="1" dirty="0" smtClean="0">
                <a:solidFill>
                  <a:schemeClr val="tx1"/>
                </a:solidFill>
                <a:latin typeface="+mn-lt"/>
              </a:rPr>
              <a:t>Request for Business Entity Taxpayer Information,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 to receive a Form IRS 1099-NEC to assist them in fee reconciliation. </a:t>
            </a:r>
            <a:br>
              <a:rPr lang="en-US" altLang="en-US" sz="20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altLang="en-US" sz="28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This is a one-time registration, but the entity and employee- representative are responsible for informing us about updates regarding their information and employment via Form SSA-1694.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705600" y="624522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sz="quarter" idx="1"/>
          </p:nvPr>
        </p:nvSpPr>
        <p:spPr>
          <a:xfrm>
            <a:off x="1199626" y="1902542"/>
            <a:ext cx="7390701" cy="3676137"/>
          </a:xfrm>
        </p:spPr>
        <p:txBody>
          <a:bodyPr/>
          <a:lstStyle/>
          <a:p>
            <a:pPr indent="0">
              <a:buNone/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Entities (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or representatives on behalf of their employers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) can complete and submit SSA-1694,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i="1" dirty="0">
                <a:solidFill>
                  <a:schemeClr val="tx1"/>
                </a:solidFill>
                <a:latin typeface="+mn-lt"/>
              </a:rPr>
              <a:t>Request for Business Entity Taxpayer </a:t>
            </a:r>
            <a:r>
              <a:rPr lang="en-US" sz="2800" i="1" dirty="0" smtClean="0">
                <a:solidFill>
                  <a:schemeClr val="tx1"/>
                </a:solidFill>
                <a:latin typeface="+mn-lt"/>
              </a:rPr>
              <a:t>Information, </a:t>
            </a:r>
            <a:r>
              <a:rPr lang="en-US" sz="2800" dirty="0" smtClean="0">
                <a:solidFill>
                  <a:srgbClr val="262626"/>
                </a:solidFill>
                <a:latin typeface="+mn-lt"/>
                <a:hlinkClick r:id="rId2"/>
              </a:rPr>
              <a:t>online</a:t>
            </a:r>
            <a:r>
              <a:rPr lang="en-US" sz="28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or on paper by completing and printing the fillable template and either faxing to </a:t>
            </a: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1-877-268-3827, or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delivering it in-person.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95288"/>
            <a:ext cx="7543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Entities</a:t>
            </a:r>
            <a:endParaRPr 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886"/>
            <a:ext cx="9144000" cy="646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67539" y="48986"/>
            <a:ext cx="7674429" cy="41638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40000"/>
                </a:solidFill>
                <a:latin typeface="Futura XBlkCn BT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to Find Information about Form SSA-1694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sz="quarter" idx="1"/>
          </p:nvPr>
        </p:nvSpPr>
        <p:spPr>
          <a:xfrm>
            <a:off x="1297578" y="1821426"/>
            <a:ext cx="7468598" cy="41179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We are required to issue a Form 1099-MISC or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Form 1099-NEC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to claimant representatives to whom we paid aggregate fees of $600 or more in a calendar year.</a:t>
            </a:r>
            <a:br>
              <a:rPr lang="en-US" altLang="en-US" sz="2400" dirty="0">
                <a:solidFill>
                  <a:srgbClr val="262626"/>
                </a:solidFill>
                <a:latin typeface="+mn-lt"/>
              </a:rPr>
            </a:br>
            <a:endParaRPr lang="en-US" altLang="en-US" sz="1000" dirty="0">
              <a:solidFill>
                <a:srgbClr val="26262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When representatives affiliate with an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entity or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firm on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Section 5 of the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Form SSA-1696, we send a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separate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Form 1099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to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the entity to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assist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the entity/employer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and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its representative/employee </a:t>
            </a:r>
            <a:r>
              <a:rPr lang="en-US" altLang="en-US" sz="2400" smtClean="0">
                <a:solidFill>
                  <a:srgbClr val="262626"/>
                </a:solidFill>
                <a:latin typeface="+mn-lt"/>
              </a:rPr>
              <a:t>in reconciling </a:t>
            </a: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payments in their books.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00200" y="380999"/>
            <a:ext cx="6570406" cy="12848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Forms IRS 1099-MISC and 1099-NEC</a:t>
            </a: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sz="quarter" idx="1"/>
          </p:nvPr>
        </p:nvSpPr>
        <p:spPr>
          <a:xfrm>
            <a:off x="1224793" y="1821426"/>
            <a:ext cx="7541383" cy="435077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We send Form 1099-MISC to representatives whom we paid directly and who were identified in our records as employees of a registered entity or firm.</a:t>
            </a:r>
            <a:br>
              <a:rPr lang="en-US" altLang="en-US" sz="24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We report these earnings in Box 10 </a:t>
            </a:r>
            <a:r>
              <a:rPr lang="en-US" altLang="en-US" sz="2400" i="1" dirty="0" smtClean="0">
                <a:solidFill>
                  <a:srgbClr val="262626"/>
                </a:solidFill>
                <a:latin typeface="+mn-lt"/>
              </a:rPr>
              <a:t>(Previously the earnings were reported in Box 14).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700" i="1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Amounts in Box 10 are </a:t>
            </a:r>
            <a:r>
              <a:rPr lang="en-US" altLang="en-US" sz="2400" u="sng" dirty="0" smtClean="0">
                <a:solidFill>
                  <a:srgbClr val="262626"/>
                </a:solidFill>
                <a:latin typeface="+mn-lt"/>
              </a:rPr>
              <a:t>not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 reported as income to the IRS.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85452" y="358877"/>
            <a:ext cx="6474542" cy="961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 IRS 1099-MISC</a:t>
            </a: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21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sz="quarter" idx="1"/>
          </p:nvPr>
        </p:nvSpPr>
        <p:spPr>
          <a:xfrm>
            <a:off x="1224793" y="1651819"/>
            <a:ext cx="7541383" cy="42401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We send Form 1099-NEC to representatives whom we paid directly and who were identified in our records as sole proprietors and to registered entities.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262626"/>
                </a:solidFill>
                <a:latin typeface="+mn-lt"/>
              </a:rPr>
              <a:t>We report these earnings in Box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1 “Nonemployee compensation” (</a:t>
            </a:r>
            <a:r>
              <a:rPr lang="en-US" altLang="en-US" sz="2400" i="1" dirty="0" smtClean="0">
                <a:solidFill>
                  <a:srgbClr val="262626"/>
                </a:solidFill>
                <a:latin typeface="+mn-lt"/>
              </a:rPr>
              <a:t>Note: Until 2019, these were reported in Box 7 of the IRS 1099-MISC)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These amounts </a:t>
            </a:r>
            <a:r>
              <a:rPr lang="en-US" altLang="en-US" sz="2400" u="sng" dirty="0" smtClean="0">
                <a:solidFill>
                  <a:srgbClr val="262626"/>
                </a:solidFill>
                <a:latin typeface="+mn-lt"/>
              </a:rPr>
              <a:t>are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 reported to the IRS as income.</a:t>
            </a:r>
            <a:br>
              <a:rPr lang="en-US" altLang="en-US" sz="24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85452" y="358877"/>
            <a:ext cx="6474542" cy="96110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 IRS 1099-NEC</a:t>
            </a:r>
            <a:endParaRPr lang="en-US" dirty="0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70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sz="quarter" idx="1"/>
          </p:nvPr>
        </p:nvSpPr>
        <p:spPr>
          <a:xfrm>
            <a:off x="1283516" y="1689100"/>
            <a:ext cx="7482659" cy="353724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When an entity (employer) registers with us via F</a:t>
            </a:r>
            <a:r>
              <a:rPr lang="en-US" altLang="en-US" sz="2700" dirty="0" smtClean="0">
                <a:solidFill>
                  <a:schemeClr val="tx1"/>
                </a:solidFill>
                <a:latin typeface="+mn-lt"/>
              </a:rPr>
              <a:t>orm SSA-1694</a:t>
            </a: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, we send a Form 1099-NEC to the entity with all direct payments made to all representatives affiliated with the entity.</a:t>
            </a:r>
            <a:br>
              <a:rPr lang="en-US" altLang="en-US" sz="27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1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The total amount will be in Box 1 (</a:t>
            </a:r>
            <a:r>
              <a:rPr lang="en-US" altLang="en-US" sz="2700" i="1" dirty="0" smtClean="0">
                <a:solidFill>
                  <a:srgbClr val="262626"/>
                </a:solidFill>
                <a:latin typeface="+mn-lt"/>
              </a:rPr>
              <a:t>“Nonemployee compensation”</a:t>
            </a:r>
            <a:r>
              <a:rPr lang="en-US" altLang="en-US" sz="2700" dirty="0" smtClean="0">
                <a:solidFill>
                  <a:srgbClr val="262626"/>
                </a:solidFill>
                <a:latin typeface="+mn-lt"/>
              </a:rPr>
              <a:t>).</a:t>
            </a:r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600199" y="381000"/>
            <a:ext cx="7324725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Form SSA-1694</a:t>
            </a:r>
            <a:endParaRPr lang="en-US" dirty="0"/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sz="quarter" idx="1"/>
          </p:nvPr>
        </p:nvSpPr>
        <p:spPr>
          <a:xfrm>
            <a:off x="1233182" y="1322615"/>
            <a:ext cx="7739368" cy="4927184"/>
          </a:xfrm>
        </p:spPr>
        <p:txBody>
          <a:bodyPr/>
          <a:lstStyle/>
          <a:p>
            <a:pPr eaLnBrk="1" hangingPunct="1"/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The law requires us to charge a user fee to cover some administrative costs when we make a direct payment to claimant representatives.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200" dirty="0" smtClean="0">
              <a:solidFill>
                <a:srgbClr val="262626"/>
              </a:solidFill>
              <a:latin typeface="+mn-lt"/>
            </a:endParaRPr>
          </a:p>
          <a:p>
            <a:pPr eaLnBrk="1" hangingPunct="1"/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We deduct this user fee from the amount payable to the representative. Representatives cannot collect this expense from the claimants.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200" dirty="0" smtClean="0">
              <a:solidFill>
                <a:srgbClr val="262626"/>
              </a:solidFill>
              <a:latin typeface="+mn-lt"/>
            </a:endParaRPr>
          </a:p>
          <a:p>
            <a:pPr eaLnBrk="1" hangingPunct="1"/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The amount reported on IRS Forms 1099-MISC and 1099-NEC is the gross amount (before the user fee). </a:t>
            </a:r>
          </a:p>
          <a:p>
            <a:pPr eaLnBrk="1" hangingPunct="1"/>
            <a:endParaRPr lang="en-US" altLang="en-US" sz="1200" dirty="0" smtClean="0">
              <a:solidFill>
                <a:srgbClr val="262626"/>
              </a:solidFill>
              <a:latin typeface="+mn-lt"/>
            </a:endParaRPr>
          </a:p>
          <a:p>
            <a:r>
              <a:rPr lang="en-US" altLang="en-US" sz="2300" dirty="0" smtClean="0">
                <a:solidFill>
                  <a:srgbClr val="262626"/>
                </a:solidFill>
                <a:latin typeface="+mn-lt"/>
              </a:rPr>
              <a:t>See SSA Policy Manual</a:t>
            </a:r>
            <a:r>
              <a:rPr lang="en-US" sz="2300" i="1" dirty="0" smtClean="0">
                <a:latin typeface="+mn-lt"/>
              </a:rPr>
              <a:t> </a:t>
            </a:r>
            <a:r>
              <a:rPr lang="en-US" altLang="en-US" sz="2300" dirty="0" smtClean="0">
                <a:solidFill>
                  <a:srgbClr val="0000FF"/>
                </a:solidFill>
                <a:latin typeface="+mn-lt"/>
                <a:hlinkClick r:id="rId2"/>
              </a:rPr>
              <a:t>GN 03920.019</a:t>
            </a:r>
            <a:r>
              <a:rPr lang="en-US" altLang="en-US" sz="2300" dirty="0" smtClean="0">
                <a:solidFill>
                  <a:schemeClr val="tx1"/>
                </a:solidFill>
                <a:latin typeface="+mn-lt"/>
              </a:rPr>
              <a:t>,</a:t>
            </a:r>
            <a:r>
              <a:rPr lang="en-US" altLang="en-US" sz="23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300" i="1" dirty="0">
                <a:latin typeface="+mn-lt"/>
              </a:rPr>
              <a:t>Assessment on Representatives Who Receive Direct Payment</a:t>
            </a:r>
            <a:r>
              <a:rPr lang="en-US" altLang="en-US" sz="2300" dirty="0" smtClean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Assessment or “User Fee”</a:t>
            </a:r>
            <a:endParaRPr lang="en-US" dirty="0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6705600" y="6397625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812022"/>
            <a:ext cx="7165848" cy="410221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R</a:t>
            </a:r>
            <a:r>
              <a:rPr lang="en-US" sz="2400" dirty="0" smtClean="0">
                <a:latin typeface="+mn-lt"/>
              </a:rPr>
              <a:t>epresentatives </a:t>
            </a:r>
            <a:r>
              <a:rPr lang="en-US" sz="2400" dirty="0">
                <a:latin typeface="+mn-lt"/>
              </a:rPr>
              <a:t>are responsible for updating their personal information and affiliations. We will </a:t>
            </a:r>
            <a:r>
              <a:rPr lang="en-US" sz="2400" b="1" dirty="0">
                <a:latin typeface="+mn-lt"/>
              </a:rPr>
              <a:t>only </a:t>
            </a:r>
            <a:r>
              <a:rPr lang="en-US" sz="2400" dirty="0">
                <a:latin typeface="+mn-lt"/>
              </a:rPr>
              <a:t>correct a </a:t>
            </a:r>
            <a:r>
              <a:rPr lang="en-US" sz="2400" dirty="0" smtClean="0">
                <a:latin typeface="+mn-lt"/>
              </a:rPr>
              <a:t>Form 1099-NEC or Form 1099-MISC to </a:t>
            </a:r>
            <a:r>
              <a:rPr lang="en-US" sz="2400" dirty="0">
                <a:latin typeface="+mn-lt"/>
              </a:rPr>
              <a:t>account for the following</a:t>
            </a:r>
            <a:r>
              <a:rPr lang="en-US" sz="2400" dirty="0" smtClean="0">
                <a:latin typeface="+mn-lt"/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 lvl="0"/>
            <a:r>
              <a:rPr lang="en-US" sz="2400" dirty="0">
                <a:latin typeface="+mn-lt"/>
              </a:rPr>
              <a:t>Name or address changes;</a:t>
            </a:r>
          </a:p>
          <a:p>
            <a:pPr lvl="0"/>
            <a:r>
              <a:rPr lang="en-US" sz="2400" dirty="0">
                <a:latin typeface="+mn-lt"/>
              </a:rPr>
              <a:t>Remittances of payments made the same calendar </a:t>
            </a:r>
            <a:r>
              <a:rPr lang="en-US" sz="2400" dirty="0" smtClean="0">
                <a:latin typeface="+mn-lt"/>
              </a:rPr>
              <a:t>year </a:t>
            </a:r>
            <a:r>
              <a:rPr lang="en-US" sz="2400" dirty="0">
                <a:latin typeface="+mn-lt"/>
              </a:rPr>
              <a:t>but not properly posted; or</a:t>
            </a:r>
          </a:p>
          <a:p>
            <a:pPr lvl="0"/>
            <a:r>
              <a:rPr lang="en-US" sz="2400" dirty="0">
                <a:latin typeface="+mn-lt"/>
              </a:rPr>
              <a:t>Non-receipt of fees posted to </a:t>
            </a:r>
            <a:r>
              <a:rPr lang="en-US" sz="2400" dirty="0" smtClean="0">
                <a:latin typeface="+mn-lt"/>
              </a:rPr>
              <a:t>1099-NEC.</a:t>
            </a:r>
            <a:endParaRPr lang="en-US" sz="24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12339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Corrections to Forms 1099-NEC and 1099-MISC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1527" y="6258187"/>
            <a:ext cx="1820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               www.ssa.gov</a:t>
            </a:r>
            <a:endParaRPr lang="en-US" sz="1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04548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828800"/>
            <a:ext cx="7165848" cy="39847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n-lt"/>
              </a:rPr>
              <a:t>We do not correct a </a:t>
            </a:r>
            <a:r>
              <a:rPr lang="en-US" dirty="0" smtClean="0">
                <a:latin typeface="+mn-lt"/>
              </a:rPr>
              <a:t>Form 1099-NEC or Form 1099-MISC to </a:t>
            </a:r>
            <a:r>
              <a:rPr lang="en-US" dirty="0">
                <a:latin typeface="+mn-lt"/>
              </a:rPr>
              <a:t>reflect remittances of payments made prior to the calendar year, or errors that occurred due to incorrect affiliations. 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In </a:t>
            </a:r>
            <a:r>
              <a:rPr lang="en-US" dirty="0">
                <a:latin typeface="+mn-lt"/>
              </a:rPr>
              <a:t>such instances, the representative must contact the IRS or his or her employer to initiate corrections.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Corrections continued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38363" y="5987534"/>
            <a:ext cx="1481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n w="0"/>
                <a:solidFill>
                  <a:schemeClr val="bg1"/>
                </a:solidFill>
                <a:latin typeface="+mn-lt"/>
              </a:rPr>
              <a:t>       www.ssa.gov</a:t>
            </a:r>
            <a:endParaRPr lang="en-US" sz="1200" i="1" dirty="0">
              <a:ln w="0"/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079369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sz="quarter" idx="1"/>
          </p:nvPr>
        </p:nvSpPr>
        <p:spPr>
          <a:xfrm>
            <a:off x="1600200" y="1611924"/>
            <a:ext cx="7079226" cy="3875809"/>
          </a:xfr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We are required to provide taxpayer information to the IRS for direct fee payments made to representatives of claimants for Social Security and Supplemental Security Income benefits</a:t>
            </a:r>
            <a:r>
              <a:rPr lang="en-US" altLang="en-US" sz="28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>
                <a:solidFill>
                  <a:schemeClr val="bg1"/>
                </a:solidFill>
                <a:latin typeface="Franklin Gothic Book" pitchFamily="34" charset="0"/>
              </a:rPr>
              <a:t> </a:t>
            </a: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39634"/>
            <a:ext cx="7162800" cy="109532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Understanding Form </a:t>
            </a:r>
            <a:r>
              <a:rPr lang="en-US" b="1" dirty="0" smtClean="0"/>
              <a:t>1099-MISC </a:t>
            </a:r>
            <a:br>
              <a:rPr lang="en-US" b="1" dirty="0" smtClean="0"/>
            </a:br>
            <a:r>
              <a:rPr lang="en-US" sz="2000" b="1" dirty="0" smtClean="0"/>
              <a:t>(Informational Form f</a:t>
            </a:r>
            <a:r>
              <a:rPr lang="en-US" sz="2000" dirty="0" smtClean="0"/>
              <a:t>or the individual </a:t>
            </a:r>
            <a:r>
              <a:rPr lang="en-US" sz="2000" dirty="0"/>
              <a:t>Representatives)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17622" y="1968869"/>
            <a:ext cx="2489826" cy="266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PAYER’S TIN: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Social Security’s EIN.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RECIPIENT’S TIN: </a:t>
            </a: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axpayer’s </a:t>
            </a: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Tax Identification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Number/Your SSN. </a:t>
            </a: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endParaRPr lang="en-US" altLang="en-US" sz="11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3. Box 10 – Gross proceeds paid to an attorney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1100" dirty="0">
                <a:solidFill>
                  <a:schemeClr val="tx1"/>
                </a:solidFill>
                <a:latin typeface="+mj-lt"/>
              </a:rPr>
            </a:b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The amount we paid you directly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when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you were identified in our records as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an employee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of an entity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that was registered using Form SSA-1694. You do not need to report this amount as income to the IRS.</a:t>
            </a:r>
            <a:endParaRPr lang="en-US" altLang="en-US" sz="11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448" y="1968869"/>
            <a:ext cx="5981991" cy="37949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185378" y="3252877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428079" y="3252877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7811098" y="4167642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199" y="391886"/>
            <a:ext cx="6598579" cy="10327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Understanding Form </a:t>
            </a:r>
            <a:r>
              <a:rPr lang="en-US" b="1" dirty="0" smtClean="0"/>
              <a:t>1099-NEC </a:t>
            </a:r>
            <a:br>
              <a:rPr lang="en-US" b="1" dirty="0" smtClean="0"/>
            </a:br>
            <a:endParaRPr lang="en-US" sz="2200" dirty="0"/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481693" y="1732063"/>
            <a:ext cx="2738245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1. PAYER’S TIN: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Social Security’s EIN.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100" b="1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2. RECIPIENT’S </a:t>
            </a:r>
            <a:r>
              <a:rPr lang="en-US" altLang="en-US" sz="1100" b="1" dirty="0">
                <a:solidFill>
                  <a:schemeClr val="tx1"/>
                </a:solidFill>
                <a:latin typeface="+mj-lt"/>
              </a:rPr>
              <a:t>TIN</a:t>
            </a: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axpayer’s Tax Identification Number/your SSN.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/>
            </a:r>
            <a:br>
              <a:rPr lang="en-US" altLang="en-US" sz="1100" dirty="0">
                <a:solidFill>
                  <a:schemeClr val="tx1"/>
                </a:solidFill>
                <a:latin typeface="+mj-lt"/>
              </a:rPr>
            </a:br>
            <a:endParaRPr lang="en-US" altLang="en-US" sz="11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Box 1 – Nonemployee compensation</a:t>
            </a:r>
            <a:endParaRPr lang="en-US" altLang="en-US" sz="1100" b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amount we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paid you directly in the tax year (or last calendar year) when you were identified in our records as a(n)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sole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proprietor (showing the amount we paid you in the tax year), or </a:t>
            </a: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entity or firm (showing the amount we paid all your employees in the tax year), or</a:t>
            </a:r>
            <a:r>
              <a:rPr lang="en-US" altLang="en-US" sz="11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altLang="en-US" sz="1100" b="1" dirty="0">
              <a:solidFill>
                <a:schemeClr val="tx1"/>
              </a:solidFill>
              <a:latin typeface="+mj-lt"/>
            </a:endParaRPr>
          </a:p>
          <a:p>
            <a:pPr marL="171450" indent="-171450" eaLnBrk="1" hangingPunct="1">
              <a:spcBef>
                <a:spcPct val="0"/>
              </a:spcBef>
              <a:buClrTx/>
              <a:buSzTx/>
            </a:pP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employee of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an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entity (showing the amount we paid the employee in the tax year) when the entity is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not registered by December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31</a:t>
            </a:r>
            <a:r>
              <a:rPr lang="en-US" altLang="en-US" sz="110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 (and </a:t>
            </a:r>
            <a:r>
              <a:rPr lang="en-US" altLang="en-US" sz="1100" dirty="0">
                <a:solidFill>
                  <a:schemeClr val="tx1"/>
                </a:solidFill>
                <a:latin typeface="+mj-lt"/>
              </a:rPr>
              <a:t>the deadline has passed and can no longer register for the previous tax 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year), o</a:t>
            </a:r>
            <a:r>
              <a:rPr lang="en-US" altLang="en-US" sz="1100" dirty="0" smtClean="0">
                <a:solidFill>
                  <a:schemeClr val="tx1"/>
                </a:solidFill>
              </a:rPr>
              <a:t>r </a:t>
            </a:r>
            <a:r>
              <a:rPr lang="en-US" altLang="en-US" sz="1100" dirty="0">
                <a:solidFill>
                  <a:schemeClr val="tx1"/>
                </a:solidFill>
              </a:rPr>
              <a:t>the </a:t>
            </a:r>
            <a:r>
              <a:rPr lang="en-US" altLang="en-US" sz="1100" dirty="0" smtClean="0">
                <a:solidFill>
                  <a:schemeClr val="tx1"/>
                </a:solidFill>
              </a:rPr>
              <a:t>employee </a:t>
            </a:r>
            <a:r>
              <a:rPr lang="en-US" altLang="en-US" sz="1100" dirty="0">
                <a:solidFill>
                  <a:schemeClr val="tx1"/>
                </a:solidFill>
              </a:rPr>
              <a:t>was not correctly </a:t>
            </a:r>
            <a:r>
              <a:rPr lang="en-US" altLang="en-US" sz="1100" dirty="0" smtClean="0">
                <a:solidFill>
                  <a:schemeClr val="tx1"/>
                </a:solidFill>
              </a:rPr>
              <a:t>affiliated with the entity</a:t>
            </a:r>
            <a:r>
              <a:rPr lang="en-US" altLang="en-US" sz="1100" dirty="0" smtClean="0">
                <a:solidFill>
                  <a:schemeClr val="tx1"/>
                </a:solidFill>
                <a:latin typeface="+mj-lt"/>
              </a:rPr>
              <a:t>. </a:t>
            </a:r>
            <a:endParaRPr lang="en-US" altLang="en-US" sz="1200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 smtClean="0">
              <a:solidFill>
                <a:schemeClr val="tx1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The deadline to register your entity each year is December 31</a:t>
            </a:r>
            <a:r>
              <a:rPr lang="en-US" altLang="en-US" sz="1100" i="1" baseline="30000" dirty="0" smtClean="0">
                <a:solidFill>
                  <a:schemeClr val="tx1"/>
                </a:solidFill>
                <a:latin typeface="+mn-lt"/>
              </a:rPr>
              <a:t>st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. Individuals who receive a Form 1099-MISC with amounts that actually belong to another person or to a firm should see general </a:t>
            </a:r>
            <a:r>
              <a:rPr lang="en-US" altLang="en-US" sz="1100" i="1" dirty="0">
                <a:solidFill>
                  <a:schemeClr val="tx1"/>
                </a:solidFill>
                <a:latin typeface="+mn-lt"/>
              </a:rPr>
              <a:t>i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nstructions for this situation on the 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  <a:hlinkClick r:id="rId2"/>
              </a:rPr>
              <a:t>IRS website</a:t>
            </a:r>
            <a:r>
              <a:rPr lang="en-US" altLang="en-US" sz="1100" i="1" dirty="0" smtClean="0">
                <a:solidFill>
                  <a:schemeClr val="tx1"/>
                </a:solidFill>
                <a:latin typeface="+mn-lt"/>
              </a:rPr>
              <a:t>. </a:t>
            </a:r>
            <a:endParaRPr lang="en-US" altLang="en-US" sz="1100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7" y="1643984"/>
            <a:ext cx="5825967" cy="371398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41658" y="2895824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03027" y="2895824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7370957" y="2488626"/>
            <a:ext cx="338390" cy="32906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sz="quarter" idx="1"/>
          </p:nvPr>
        </p:nvSpPr>
        <p:spPr>
          <a:xfrm>
            <a:off x="1526458" y="1431925"/>
            <a:ext cx="7323855" cy="47990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</a:rPr>
              <a:t>If the amount on your Form 1099-NEC or Form 1099-MISC is incomplete, you must use your own accounting records to supplement the information on income you report to the IRS.</a:t>
            </a:r>
            <a:br>
              <a:rPr lang="en-US" altLang="en-US" sz="2400" dirty="0" smtClean="0">
                <a:solidFill>
                  <a:srgbClr val="262626"/>
                </a:solidFill>
              </a:rPr>
            </a:br>
            <a:endParaRPr lang="en-US" altLang="en-US" sz="2400" dirty="0" smtClean="0">
              <a:solidFill>
                <a:srgbClr val="262626"/>
              </a:solidFill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rgbClr val="262626"/>
                </a:solidFill>
              </a:rPr>
              <a:t>If you believe the amounts on your Form 1099-NEC belong to another person or firm, </a:t>
            </a:r>
            <a:r>
              <a:rPr lang="en-US" altLang="en-US" sz="2400" dirty="0" smtClean="0">
                <a:solidFill>
                  <a:schemeClr val="tx1"/>
                </a:solidFill>
              </a:rPr>
              <a:t>refer to </a:t>
            </a:r>
            <a:r>
              <a:rPr lang="en-US" altLang="en-US" sz="2400" dirty="0" smtClean="0">
                <a:solidFill>
                  <a:srgbClr val="262626"/>
                </a:solidFill>
              </a:rPr>
              <a:t>the </a:t>
            </a:r>
            <a:r>
              <a:rPr lang="en-US" altLang="en-US" sz="2400" dirty="0" smtClean="0">
                <a:solidFill>
                  <a:srgbClr val="FF0000"/>
                </a:solidFill>
                <a:hlinkClick r:id="rId2"/>
              </a:rPr>
              <a:t>General Instructions for Certain Information Returns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on the IRS.gov website for this situation. Specific instructions are on page 3 in Section A. (Who Must File - Nominee/middleman returns) of these instructions.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Incomplete or discrepant data</a:t>
            </a:r>
            <a:endParaRPr lang="en-US" dirty="0"/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705600" y="61849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sz="quarter" idx="1"/>
          </p:nvPr>
        </p:nvSpPr>
        <p:spPr>
          <a:xfrm>
            <a:off x="1364226" y="1557337"/>
            <a:ext cx="7469381" cy="4314957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62626"/>
                </a:solidFill>
                <a:latin typeface="+mn-lt"/>
              </a:rPr>
              <a:t>Contact your local Social Security office if there is a discrepancy between the amount on your Form 1099-MISC and actual amount due to a remittance, returned check or non-receipt of a fee.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dirty="0" smtClean="0">
                <a:solidFill>
                  <a:srgbClr val="262626"/>
                </a:solidFill>
                <a:latin typeface="+mn-lt"/>
              </a:rPr>
              <a:t>You can also contact our </a:t>
            </a:r>
            <a:r>
              <a:rPr lang="en-US" altLang="en-US" dirty="0">
                <a:solidFill>
                  <a:srgbClr val="262626"/>
                </a:solidFill>
                <a:latin typeface="+mn-lt"/>
              </a:rPr>
              <a:t>Representative Call Center toll-free at </a:t>
            </a:r>
            <a:r>
              <a:rPr lang="en-US" altLang="en-US" b="1" dirty="0" smtClean="0">
                <a:solidFill>
                  <a:srgbClr val="262626"/>
                </a:solidFill>
                <a:latin typeface="+mn-lt"/>
              </a:rPr>
              <a:t>1-877-626-6363</a:t>
            </a:r>
            <a:r>
              <a:rPr lang="en-US" altLang="en-US" dirty="0" smtClean="0">
                <a:solidFill>
                  <a:srgbClr val="262626"/>
                </a:solidFill>
                <a:latin typeface="+mn-lt"/>
              </a:rPr>
              <a:t>.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Getting Help</a:t>
            </a:r>
            <a:endParaRPr lang="en-US" dirty="0"/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659194"/>
            <a:ext cx="7162800" cy="4406046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Question 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Why did I receive Form 1099-MISC but my employer received a Form 1099-NEC?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800" b="1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Answer</a:t>
            </a:r>
            <a:endParaRPr lang="en-US" altLang="en-US" sz="18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The IRS revised Form 1099-MISC and developed Form 1099-NEC. The changes are effective starting January 1, 2021 for income received in calendar year 2020.</a:t>
            </a:r>
          </a:p>
          <a:p>
            <a:pPr>
              <a:buNone/>
            </a:pP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We issued you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a Form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1099-MISC because you were identified in our records as being affiliated with your employer. This income will be reported in Box 10 and will not be reported as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your income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to the IRS.  The income reported on your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employer’s Form 1099-NEC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in Box 1 will be reported as 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your employer’s income </a:t>
            </a:r>
            <a:r>
              <a:rPr lang="en-US" altLang="en-US" sz="1800" dirty="0">
                <a:solidFill>
                  <a:schemeClr val="tx1"/>
                </a:solidFill>
                <a:latin typeface="+mn-lt"/>
              </a:rPr>
              <a:t>to the IRS. 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800" dirty="0" smtClean="0">
              <a:solidFill>
                <a:srgbClr val="262626"/>
              </a:solidFill>
              <a:latin typeface="+mn-lt"/>
            </a:endParaRPr>
          </a:p>
          <a:p>
            <a:pPr eaLnBrk="1" hangingPunct="1"/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05600" y="64516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2263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sz="quarter" idx="1"/>
          </p:nvPr>
        </p:nvSpPr>
        <p:spPr>
          <a:xfrm>
            <a:off x="1548580" y="1297858"/>
            <a:ext cx="7388943" cy="5153742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Question  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Why is my Social Security number on Form 1099-MISC or Form 1099-NEC?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800" b="1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b="1" dirty="0" smtClean="0">
                <a:solidFill>
                  <a:srgbClr val="262626"/>
                </a:solidFill>
                <a:latin typeface="+mn-lt"/>
              </a:rPr>
              <a:t>Answer</a:t>
            </a:r>
            <a:endParaRPr lang="en-US" altLang="en-US" sz="1800" dirty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The Internal Revenue Service (IRS) requires that we use your  Social Security number to identify you. Your Social Security number will always appear on the Form 1099-MISC.</a:t>
            </a:r>
          </a:p>
          <a:p>
            <a:pPr eaLnBrk="1" hangingPunct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 you are a sole proprietor and have an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Employer Identification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(EIN), your Social Security number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Recipient’s Identification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box, and your EIN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Account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box. If you do not have an EIN, only your SSN will appear.</a:t>
            </a:r>
          </a:p>
          <a:p>
            <a:pPr eaLnBrk="1" hangingPunct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 you work for a firm or organization, your Social Security number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Recipient’s Identification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block, and the EIN for the firm will appear in the </a:t>
            </a:r>
            <a:r>
              <a:rPr lang="en-US" altLang="en-US" sz="1800" i="1" dirty="0" smtClean="0">
                <a:solidFill>
                  <a:srgbClr val="262626"/>
                </a:solidFill>
                <a:latin typeface="+mn-lt"/>
              </a:rPr>
              <a:t>Account Number</a:t>
            </a:r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 box.</a:t>
            </a:r>
          </a:p>
          <a:p>
            <a:pPr eaLnBrk="1" hangingPunct="1"/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6705600" y="64516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>
            <a:spLocks noGrp="1"/>
          </p:cNvSpPr>
          <p:nvPr>
            <p:ph sz="quarter" idx="1"/>
          </p:nvPr>
        </p:nvSpPr>
        <p:spPr>
          <a:xfrm>
            <a:off x="1600200" y="1593908"/>
            <a:ext cx="6445045" cy="4362275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Why did I receive more than Form 1099-MISC?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/>
            </a:r>
            <a:br>
              <a:rPr lang="en-US" altLang="en-US" sz="2400" dirty="0" smtClean="0">
                <a:solidFill>
                  <a:srgbClr val="262626"/>
                </a:solidFill>
                <a:latin typeface="+mn-lt"/>
              </a:rPr>
            </a:b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You receive a separate Form 1099-MISC for yourself, and for every firm or organization with which you registered, but only if you have received aggregate payments of $600 or more in a year.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 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2400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sz="quarter" idx="1"/>
          </p:nvPr>
        </p:nvSpPr>
        <p:spPr>
          <a:xfrm>
            <a:off x="1581151" y="1688690"/>
            <a:ext cx="6862302" cy="4218039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I made more money than Form 1099-MISC reflects. How can I get the money amount corrected and the payments annotated?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If your Form 1099-MISC is incomplete, you must use your own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accounting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records to supplement the information </a:t>
            </a:r>
            <a:r>
              <a:rPr lang="en-US" altLang="en-US" sz="2000" dirty="0" smtClean="0">
                <a:solidFill>
                  <a:schemeClr val="tx1"/>
                </a:solidFill>
                <a:latin typeface="+mn-lt"/>
              </a:rPr>
              <a:t>on the form when reporting your income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you report to the IRS.</a:t>
            </a:r>
          </a:p>
          <a:p>
            <a:pPr eaLnBrk="1" hangingPunct="1"/>
            <a:endParaRPr lang="en-US" altLang="en-US" sz="2800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6705600" y="6348413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1"/>
          <p:cNvSpPr>
            <a:spLocks noGrp="1"/>
          </p:cNvSpPr>
          <p:nvPr>
            <p:ph sz="quarter" idx="1"/>
          </p:nvPr>
        </p:nvSpPr>
        <p:spPr>
          <a:xfrm>
            <a:off x="1273175" y="1610686"/>
            <a:ext cx="7362825" cy="4424989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700" b="1" dirty="0" smtClean="0">
                <a:solidFill>
                  <a:srgbClr val="262626"/>
                </a:solidFill>
              </a:rPr>
              <a:t>  </a:t>
            </a: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  Should a firm or organization complete a Form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>
                <a:solidFill>
                  <a:srgbClr val="262626"/>
                </a:solidFill>
              </a:rPr>
              <a:t>,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Request for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Business Entity Taxpayer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Information</a:t>
            </a:r>
            <a:r>
              <a:rPr lang="en-US" altLang="en-US" sz="2000" i="1" dirty="0" smtClean="0">
                <a:solidFill>
                  <a:srgbClr val="262626"/>
                </a:solidFill>
              </a:rPr>
              <a:t>,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on behalf of each representative in the firm?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   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  No. Each firm should complete Form SSA-1694 once for the employer identification number (EIN). If the firm has multiple EINs, all EINs must be registered.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6705600" y="6256338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sz="quarter" idx="1"/>
          </p:nvPr>
        </p:nvSpPr>
        <p:spPr>
          <a:xfrm>
            <a:off x="1600199" y="1526796"/>
            <a:ext cx="7108825" cy="4510467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</a:p>
          <a:p>
            <a:pPr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Where should I send my completed Form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,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Request for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Business Entity Taxpayer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Information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?</a:t>
            </a:r>
          </a:p>
          <a:p>
            <a:pPr eaLnBrk="1" hangingPunct="1">
              <a:buFont typeface="Courier New" pitchFamily="49" charset="0"/>
              <a:buNone/>
            </a:pPr>
            <a:endParaRPr lang="en-US" altLang="en-US" sz="10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We suggest you file Form SSA-1694 online at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  <a:hlinkClick r:id="rId3"/>
              </a:rPr>
              <a:t>www.ssa.gov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. However, you can also fax it or submit it to your </a:t>
            </a:r>
            <a:r>
              <a:rPr lang="en-US" altLang="en-US" sz="2000" u="sng" dirty="0" smtClean="0">
                <a:solidFill>
                  <a:srgbClr val="262626"/>
                </a:solidFill>
                <a:latin typeface="+mn-lt"/>
                <a:hlinkClick r:id="rId4"/>
              </a:rPr>
              <a:t>local Social Security office.</a:t>
            </a: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1215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Receiving an Authorized Fee Directly-Paid</a:t>
            </a:r>
            <a:endParaRPr lang="en-US" dirty="0"/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1291905" y="1953491"/>
            <a:ext cx="7471095" cy="3709554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To receive your authorized fee directly paid from a claimant’s past-due benefits, you must be eligible for, and request, direct payment.</a:t>
            </a:r>
          </a:p>
          <a:p>
            <a:endParaRPr lang="en-US" altLang="en-US" sz="2800" dirty="0">
              <a:solidFill>
                <a:schemeClr val="tx1"/>
              </a:solidFill>
              <a:latin typeface="+mn-lt"/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You must also be registered with us. 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sz="quarter" idx="1"/>
          </p:nvPr>
        </p:nvSpPr>
        <p:spPr>
          <a:xfrm>
            <a:off x="1694576" y="1389063"/>
            <a:ext cx="6822362" cy="4648200"/>
          </a:xfrm>
        </p:spPr>
        <p:txBody>
          <a:bodyPr/>
          <a:lstStyle/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Question</a:t>
            </a:r>
            <a:endParaRPr lang="en-US" altLang="en-US" sz="2000" b="1" dirty="0">
              <a:solidFill>
                <a:srgbClr val="262626"/>
              </a:solidFill>
              <a:latin typeface="+mn-lt"/>
            </a:endParaRPr>
          </a:p>
          <a:p>
            <a:pPr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Do I need to file a Form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  <a:hlinkClick r:id="rId2"/>
              </a:rPr>
              <a:t>SSA-1694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,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Request for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>
                <a:solidFill>
                  <a:srgbClr val="262626"/>
                </a:solidFill>
                <a:latin typeface="+mn-lt"/>
              </a:rPr>
              <a:t>Business Entity Taxpayer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Information</a:t>
            </a:r>
            <a:r>
              <a:rPr lang="en-US" altLang="en-US" sz="2000" i="1" dirty="0" smtClean="0">
                <a:solidFill>
                  <a:srgbClr val="262626"/>
                </a:solidFill>
              </a:rPr>
              <a:t>,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every year?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1000" dirty="0" smtClean="0">
                <a:solidFill>
                  <a:srgbClr val="262626"/>
                </a:solidFill>
                <a:latin typeface="+mn-lt"/>
              </a:rPr>
              <a:t> 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b="1" dirty="0" smtClean="0">
                <a:solidFill>
                  <a:srgbClr val="262626"/>
                </a:solidFill>
                <a:latin typeface="+mn-lt"/>
              </a:rPr>
              <a:t>Answer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No. This is a one-time registration for each entity you affiliate with. File a Form SSA-1694 only once to register your employer (firm, organization), or your sole proprietor’s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Employer Identification Number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(EIN), or to correct/change an existing EIN.</a:t>
            </a:r>
          </a:p>
          <a:p>
            <a:pPr eaLnBrk="1" hangingPunct="1">
              <a:buFont typeface="Courier New" pitchFamily="49" charset="0"/>
              <a:buNone/>
            </a:pPr>
            <a:r>
              <a:rPr lang="en-US" altLang="en-US" sz="2400" dirty="0" smtClean="0">
                <a:solidFill>
                  <a:srgbClr val="262626"/>
                </a:solidFill>
              </a:rPr>
              <a:t> </a:t>
            </a:r>
          </a:p>
          <a:p>
            <a:pPr eaLnBrk="1" hangingPunct="1"/>
            <a:endParaRPr lang="en-US" altLang="en-US" dirty="0" smtClean="0">
              <a:solidFill>
                <a:srgbClr val="26262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sz="quarter" idx="1"/>
          </p:nvPr>
        </p:nvSpPr>
        <p:spPr>
          <a:xfrm>
            <a:off x="1174173" y="1526457"/>
            <a:ext cx="7689607" cy="449334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You must be registered before requesting direct payment.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To register, you need to complete and submit Form 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  <a:hlinkClick r:id="rId2"/>
              </a:rPr>
              <a:t>SSA-1699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, </a:t>
            </a:r>
            <a:r>
              <a:rPr lang="en-US" altLang="en-US" sz="2400" i="1" dirty="0" smtClean="0">
                <a:solidFill>
                  <a:srgbClr val="262626"/>
                </a:solidFill>
                <a:latin typeface="+mn-lt"/>
              </a:rPr>
              <a:t>Registration for Appointed Representative Services and Direct Payment</a:t>
            </a:r>
            <a:r>
              <a:rPr lang="en-US" altLang="en-US" sz="2400" dirty="0" smtClean="0">
                <a:solidFill>
                  <a:srgbClr val="262626"/>
                </a:solidFill>
                <a:latin typeface="+mn-lt"/>
              </a:rPr>
              <a:t>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rgbClr val="262626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This is a one-time registration. However, if your information changes (e.g., name, address, business affiliation), you must submit an updated form each time you need to report a change.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Registration Requirements</a:t>
            </a: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When Registration is Required</a:t>
            </a:r>
            <a:endParaRPr lang="en-US" dirty="0"/>
          </a:p>
        </p:txBody>
      </p:sp>
      <p:sp>
        <p:nvSpPr>
          <p:cNvPr id="9219" name="Content Placeholder 4"/>
          <p:cNvSpPr>
            <a:spLocks noGrp="1"/>
          </p:cNvSpPr>
          <p:nvPr>
            <p:ph sz="quarter" idx="1"/>
          </p:nvPr>
        </p:nvSpPr>
        <p:spPr>
          <a:xfrm>
            <a:off x="1600200" y="1646025"/>
            <a:ext cx="6984918" cy="42408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You do not need </a:t>
            </a:r>
            <a:r>
              <a:rPr lang="en-US" altLang="en-US" sz="2400" dirty="0">
                <a:solidFill>
                  <a:schemeClr val="tx1"/>
                </a:solidFill>
                <a:latin typeface="+mn-lt"/>
              </a:rPr>
              <a:t>to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complete Form 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  <a:hlinkClick r:id="rId2"/>
              </a:rPr>
              <a:t>SSA-1699</a:t>
            </a: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 if you are: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Assisting a claimant with simple tasks as a translator, a relative or friend or other acquaintance.</a:t>
            </a:r>
          </a:p>
          <a:p>
            <a:pPr marL="0" indent="0" eaLnBrk="1" hangingPunct="1"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  </a:t>
            </a:r>
            <a:endParaRPr lang="en-US" altLang="en-US" sz="105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tx1"/>
                </a:solidFill>
                <a:latin typeface="+mn-lt"/>
              </a:rPr>
              <a:t>Appointed to perform representational services but will not seek a fee, or you will seek a fee but not direct payment.</a:t>
            </a:r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quarter" idx="1"/>
          </p:nvPr>
        </p:nvSpPr>
        <p:spPr>
          <a:xfrm>
            <a:off x="822121" y="1946787"/>
            <a:ext cx="7394575" cy="3805084"/>
          </a:xfrm>
        </p:spPr>
        <p:txBody>
          <a:bodyPr/>
          <a:lstStyle/>
          <a:p>
            <a:pPr marL="776288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rgbClr val="262626"/>
                </a:solidFill>
                <a:latin typeface="+mn-lt"/>
              </a:rPr>
              <a:t>Complete a fillable Form </a:t>
            </a:r>
            <a:r>
              <a:rPr lang="en-US" altLang="en-US" sz="2800" dirty="0" smtClean="0">
                <a:solidFill>
                  <a:srgbClr val="262626"/>
                </a:solidFill>
                <a:latin typeface="+mn-lt"/>
                <a:hlinkClick r:id="rId2"/>
              </a:rPr>
              <a:t>SSA-1699</a:t>
            </a:r>
            <a:r>
              <a:rPr lang="en-US" altLang="en-US" sz="2800" dirty="0" smtClean="0">
                <a:solidFill>
                  <a:srgbClr val="262626"/>
                </a:solidFill>
                <a:latin typeface="+mn-lt"/>
              </a:rPr>
              <a:t> online.</a:t>
            </a:r>
          </a:p>
          <a:p>
            <a:pPr indent="0" eaLnBrk="1" hangingPunct="1">
              <a:buNone/>
            </a:pPr>
            <a:endParaRPr lang="en-US" altLang="en-US" sz="2800" dirty="0" smtClean="0">
              <a:solidFill>
                <a:schemeClr val="tx1"/>
              </a:solidFill>
              <a:latin typeface="+mn-lt"/>
            </a:endParaRPr>
          </a:p>
          <a:p>
            <a:pPr marL="776288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Print, date and sign the form.</a:t>
            </a:r>
          </a:p>
          <a:p>
            <a:pPr indent="0" eaLnBrk="1" hangingPunct="1">
              <a:buNone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 marL="776288" indent="-457200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>
                <a:solidFill>
                  <a:schemeClr val="tx1"/>
                </a:solidFill>
                <a:latin typeface="+mn-lt"/>
              </a:rPr>
              <a:t>Fax to 1-877-268-3827.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543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How to Register via Form SSA-1699</a:t>
            </a:r>
            <a:endParaRPr lang="en-US" dirty="0"/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065"/>
            <a:ext cx="9144000" cy="650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18606" y="0"/>
            <a:ext cx="7592786" cy="416380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A40000"/>
                </a:solidFill>
                <a:latin typeface="Futura XBlkCn BT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A40000"/>
                </a:solidFill>
                <a:latin typeface="Futura XBlkCn BT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Where to Find Information about Form SSA-1699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18407"/>
            <a:ext cx="7186613" cy="116749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Information for Direct Fee Payment in Each Case</a:t>
            </a:r>
            <a:endParaRPr lang="en-US" dirty="0"/>
          </a:p>
        </p:txBody>
      </p:sp>
      <p:sp>
        <p:nvSpPr>
          <p:cNvPr id="12291" name="Content Placeholder 7"/>
          <p:cNvSpPr>
            <a:spLocks noGrp="1"/>
          </p:cNvSpPr>
          <p:nvPr>
            <p:ph sz="quarter" idx="1"/>
          </p:nvPr>
        </p:nvSpPr>
        <p:spPr>
          <a:xfrm>
            <a:off x="1275126" y="1641021"/>
            <a:ext cx="7511685" cy="48659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For </a:t>
            </a:r>
            <a:r>
              <a:rPr lang="en-US" altLang="en-US" sz="2000" u="sng" dirty="0">
                <a:solidFill>
                  <a:srgbClr val="262626"/>
                </a:solidFill>
                <a:latin typeface="+mn-lt"/>
              </a:rPr>
              <a:t>each case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to which you 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are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appointed</a:t>
            </a:r>
            <a:r>
              <a:rPr lang="en-US" altLang="en-US" sz="2000" dirty="0">
                <a:solidFill>
                  <a:srgbClr val="262626"/>
                </a:solidFill>
                <a:latin typeface="+mn-lt"/>
              </a:rPr>
              <a:t>, seek a fee and direct payment of the authorized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fee, you must submit section 5 of the new version 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  <a:hlinkClick r:id="rId3"/>
              </a:rPr>
              <a:t>SSA-1696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</a:t>
            </a:r>
            <a:r>
              <a:rPr lang="en-US" altLang="en-US" sz="2000" i="1" dirty="0" smtClean="0">
                <a:solidFill>
                  <a:srgbClr val="262626"/>
                </a:solidFill>
                <a:latin typeface="+mn-lt"/>
              </a:rPr>
              <a:t>Claimant’s Appointment of a Representative</a:t>
            </a:r>
            <a:r>
              <a:rPr lang="en-US" altLang="en-US" sz="2000" dirty="0" smtClean="0">
                <a:solidFill>
                  <a:srgbClr val="262626"/>
                </a:solidFill>
                <a:latin typeface="+mn-lt"/>
              </a:rPr>
              <a:t> when competing the appointment.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500" dirty="0">
              <a:solidFill>
                <a:srgbClr val="262626"/>
              </a:solidFill>
              <a:latin typeface="+mn-lt"/>
            </a:endParaRP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If, in a specific case, you previously submitted a notice of appointment and did not seek a fee, but you are now, you need only provide this section.</a:t>
            </a:r>
            <a:r>
              <a:rPr lang="en-US" altLang="en-US" sz="1800" dirty="0">
                <a:solidFill>
                  <a:srgbClr val="262626"/>
                </a:solidFill>
                <a:latin typeface="+mn-lt"/>
              </a:rPr>
              <a:t> </a:t>
            </a:r>
            <a:endParaRPr lang="en-US" altLang="en-US" sz="1800" dirty="0" smtClean="0">
              <a:solidFill>
                <a:srgbClr val="262626"/>
              </a:solidFill>
              <a:latin typeface="+mn-lt"/>
            </a:endParaRPr>
          </a:p>
          <a:p>
            <a:endParaRPr lang="en-US" altLang="en-US" sz="1800" dirty="0">
              <a:solidFill>
                <a:srgbClr val="262626"/>
              </a:solidFill>
              <a:latin typeface="+mn-lt"/>
            </a:endParaRP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If you are waiving your fee or direct payment, you do not need to complete this section.</a:t>
            </a:r>
          </a:p>
          <a:p>
            <a:endParaRPr lang="en-US" altLang="en-US" sz="1800" dirty="0">
              <a:solidFill>
                <a:srgbClr val="262626"/>
              </a:solidFill>
              <a:latin typeface="+mn-lt"/>
            </a:endParaRPr>
          </a:p>
          <a:p>
            <a:pPr lvl="1"/>
            <a:r>
              <a:rPr lang="en-US" altLang="en-US" sz="1800" dirty="0" smtClean="0">
                <a:solidFill>
                  <a:srgbClr val="262626"/>
                </a:solidFill>
                <a:latin typeface="+mn-lt"/>
              </a:rPr>
              <a:t>You must do so even if you are a court attorney who was not or will not be appointed on the claim at the administrative level.</a:t>
            </a:r>
          </a:p>
        </p:txBody>
      </p:sp>
      <p:sp>
        <p:nvSpPr>
          <p:cNvPr id="12292" name="TextBox 9"/>
          <p:cNvSpPr txBox="1">
            <a:spLocks noChangeArrowheads="1"/>
          </p:cNvSpPr>
          <p:nvPr/>
        </p:nvSpPr>
        <p:spPr bwMode="auto">
          <a:xfrm>
            <a:off x="6705600" y="6019800"/>
            <a:ext cx="205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60000"/>
              <a:buFont typeface="Courier New" pitchFamily="49" charset="0"/>
              <a:buChar char="o"/>
              <a:defRPr sz="2900">
                <a:solidFill>
                  <a:srgbClr val="262626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tx2"/>
              </a:buClr>
              <a:buSzPct val="70000"/>
              <a:buFont typeface="Courier New" pitchFamily="49" charset="0"/>
              <a:buChar char="o"/>
              <a:defRPr sz="2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300">
                <a:solidFill>
                  <a:srgbClr val="595959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chemeClr val="tx2"/>
              </a:buClr>
              <a:buSzPct val="7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Courier New" pitchFamily="49" charset="0"/>
              <a:buChar char="o"/>
              <a:defRPr sz="2000">
                <a:solidFill>
                  <a:srgbClr val="7F7F7F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1" dirty="0" smtClean="0">
                <a:solidFill>
                  <a:schemeClr val="bg1"/>
                </a:solidFill>
                <a:latin typeface="Franklin Gothic Book" pitchFamily="34" charset="0"/>
              </a:rPr>
              <a:t>                    www.ssa.gov</a:t>
            </a:r>
            <a:endParaRPr lang="en-US" altLang="en-US" sz="1400" i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162800" cy="1047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Form SSA-1696 Affiliation and Payment Information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1750423"/>
            <a:ext cx="7454862" cy="43406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73923" y="6417578"/>
            <a:ext cx="134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/>
                </a:solidFill>
                <a:latin typeface="+mn-lt"/>
              </a:rPr>
              <a:t>    www.ssa.gov</a:t>
            </a:r>
            <a:endParaRPr lang="en-US" sz="1400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nues Improvement">
  <a:themeElements>
    <a:clrScheme name="Custom 5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94B6D2"/>
      </a:accent1>
      <a:accent2>
        <a:srgbClr val="0070C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70C0"/>
      </a:hlink>
      <a:folHlink>
        <a:srgbClr val="C0000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33CC6D6E5B4349900844625242E3C9" ma:contentTypeVersion="1" ma:contentTypeDescription="Create a new document." ma:contentTypeScope="" ma:versionID="4a78e71f3951fd9f5859f1e09c968a2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fa53a8320f8b1c95a8960917c09239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D42651-EB20-479C-9590-0C05869AC586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3B8503-AC92-4A9E-A53F-7794C09E88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C5ED6-089E-4D84-9F09-12F8E33AB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Direct Fee Payment to Representatives and Form IRS 1099-NEC changes 11052020 [For AR internet page]</Template>
  <TotalTime>542</TotalTime>
  <Words>1975</Words>
  <Application>Microsoft Office PowerPoint</Application>
  <PresentationFormat>On-screen Show (4:3)</PresentationFormat>
  <Paragraphs>184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Wingdings</vt:lpstr>
      <vt:lpstr>Futura XBlkCn BT</vt:lpstr>
      <vt:lpstr>Franklin Gothic Medium</vt:lpstr>
      <vt:lpstr>Arial</vt:lpstr>
      <vt:lpstr>Courier New</vt:lpstr>
      <vt:lpstr>Trebuchet MS</vt:lpstr>
      <vt:lpstr>Franklin Gothic Book</vt:lpstr>
      <vt:lpstr>Continues Improvement</vt:lpstr>
      <vt:lpstr>Direct Fee Payment to Representatives and Forms IRS 1099-MISC and 1099-NEC</vt:lpstr>
      <vt:lpstr>Introduction</vt:lpstr>
      <vt:lpstr>Receiving an Authorized Fee Directly-Paid</vt:lpstr>
      <vt:lpstr>Registration Requirements</vt:lpstr>
      <vt:lpstr>When Registration is Required</vt:lpstr>
      <vt:lpstr>How to Register via Form SSA-1699</vt:lpstr>
      <vt:lpstr>PowerPoint Presentation</vt:lpstr>
      <vt:lpstr>Information for Direct Fee Payment in Each Case</vt:lpstr>
      <vt:lpstr>Form SSA-1696 Affiliation and Payment Information</vt:lpstr>
      <vt:lpstr>Entities</vt:lpstr>
      <vt:lpstr>Entities</vt:lpstr>
      <vt:lpstr>PowerPoint Presentation</vt:lpstr>
      <vt:lpstr>Forms IRS 1099-MISC and 1099-NEC</vt:lpstr>
      <vt:lpstr>Form IRS 1099-MISC</vt:lpstr>
      <vt:lpstr>Form IRS 1099-NEC</vt:lpstr>
      <vt:lpstr>Form SSA-1694</vt:lpstr>
      <vt:lpstr>Assessment or “User Fee”</vt:lpstr>
      <vt:lpstr>Corrections to Forms 1099-NEC and 1099-MISC</vt:lpstr>
      <vt:lpstr>Corrections continued</vt:lpstr>
      <vt:lpstr>Understanding Form 1099-MISC  (Informational Form for the individual Representatives)</vt:lpstr>
      <vt:lpstr>Understanding Form 1099-NEC  </vt:lpstr>
      <vt:lpstr>Incomplete or discrepant data</vt:lpstr>
      <vt:lpstr>Getting Help</vt:lpstr>
      <vt:lpstr>FAQs</vt:lpstr>
      <vt:lpstr>FAQs</vt:lpstr>
      <vt:lpstr>FAQs</vt:lpstr>
      <vt:lpstr>FAQs</vt:lpstr>
      <vt:lpstr>FAQs</vt:lpstr>
      <vt:lpstr>FAQs</vt:lpstr>
      <vt:lpstr>FAQs</vt:lpstr>
    </vt:vector>
  </TitlesOfParts>
  <Company>Social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Fee Payment to Representatives and Form 1099-MISC</dc:title>
  <dc:creator>Maddox, Paraskevi</dc:creator>
  <cp:lastModifiedBy>Brendan Rogak</cp:lastModifiedBy>
  <cp:revision>33</cp:revision>
  <cp:lastPrinted>2015-02-13T15:24:23Z</cp:lastPrinted>
  <dcterms:created xsi:type="dcterms:W3CDTF">2020-11-19T01:26:39Z</dcterms:created>
  <dcterms:modified xsi:type="dcterms:W3CDTF">2020-12-22T14:46:45Z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TC300059341033</vt:lpwstr>
  </property>
  <property fmtid="{D5CDD505-2E9C-101B-9397-08002B2CF9AE}" pid="3" name="_AdHocReviewCycleID">
    <vt:i4>1514658664</vt:i4>
  </property>
  <property fmtid="{D5CDD505-2E9C-101B-9397-08002B2CF9AE}" pid="4" name="_NewReviewCycle">
    <vt:lpwstr/>
  </property>
  <property fmtid="{D5CDD505-2E9C-101B-9397-08002B2CF9AE}" pid="5" name="_EmailSubject">
    <vt:lpwstr>ACTION REQUESTED: Update to Public-facing Appointed Representative Fee Reporting Website</vt:lpwstr>
  </property>
  <property fmtid="{D5CDD505-2E9C-101B-9397-08002B2CF9AE}" pid="6" name="_AuthorEmail">
    <vt:lpwstr>Brendan.Rogak@ssa.gov</vt:lpwstr>
  </property>
  <property fmtid="{D5CDD505-2E9C-101B-9397-08002B2CF9AE}" pid="7" name="_AuthorEmailDisplayName">
    <vt:lpwstr>Rogak, Brendan</vt:lpwstr>
  </property>
  <property fmtid="{D5CDD505-2E9C-101B-9397-08002B2CF9AE}" pid="8" name="_PreviousAdHocReviewCycleID">
    <vt:i4>-1931101862</vt:i4>
  </property>
  <property fmtid="{D5CDD505-2E9C-101B-9397-08002B2CF9AE}" pid="9" name="ContentTypeId">
    <vt:lpwstr>0x0101000833CC6D6E5B4349900844625242E3C9</vt:lpwstr>
  </property>
</Properties>
</file>