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23_70DA6B02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64" r:id="rId7"/>
    <p:sldId id="275" r:id="rId8"/>
    <p:sldId id="276" r:id="rId9"/>
    <p:sldId id="277" r:id="rId10"/>
    <p:sldId id="278" r:id="rId11"/>
    <p:sldId id="279" r:id="rId12"/>
    <p:sldId id="273" r:id="rId13"/>
    <p:sldId id="286" r:id="rId14"/>
    <p:sldId id="288" r:id="rId15"/>
    <p:sldId id="292" r:id="rId16"/>
    <p:sldId id="280" r:id="rId17"/>
    <p:sldId id="289" r:id="rId18"/>
    <p:sldId id="290" r:id="rId19"/>
    <p:sldId id="287" r:id="rId20"/>
    <p:sldId id="291" r:id="rId21"/>
    <p:sldId id="282" r:id="rId22"/>
  </p:sldIdLst>
  <p:sldSz cx="13003213" cy="6500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00C191-D359-5A96-37B5-360072686317}" name="Perry, Kimberly" initials="PK" userId="S::kimberly.perry@ssa.gov::c43cfc95-227d-4ca6-877e-99f01704082c" providerId="AD"/>
  <p188:author id="{3B0C199C-8E31-E7E3-611D-D9C088865878}" name="Lora, Janny L." initials="LJL" userId="S::Janny.L.Lora@ssa.gov::80f342be-584f-46a2-b5b5-65f9df8d600a" providerId="AD"/>
  <p188:author id="{04FFE3C9-7EF6-F0F0-D692-305F67EC83AD}" name="Alicea, Luis" initials="AL" userId="S::luis.alicea@ssa.gov::94cb1ace-6ee8-4abf-983d-5e7896960f8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IG DCOM" initials="MMM" lastIdx="1" clrIdx="0">
    <p:extLst>
      <p:ext uri="{19B8F6BF-5375-455C-9EA6-DF929625EA0E}">
        <p15:presenceInfo xmlns:p15="http://schemas.microsoft.com/office/powerpoint/2012/main" userId="OIG DCOM" providerId="None"/>
      </p:ext>
    </p:extLst>
  </p:cmAuthor>
  <p:cmAuthor id="2" name="OCSO" initials="OSCO" lastIdx="9" clrIdx="1">
    <p:extLst>
      <p:ext uri="{19B8F6BF-5375-455C-9EA6-DF929625EA0E}">
        <p15:presenceInfo xmlns:p15="http://schemas.microsoft.com/office/powerpoint/2012/main" userId="OCSO" providerId="None"/>
      </p:ext>
    </p:extLst>
  </p:cmAuthor>
  <p:cmAuthor id="3" name="Diaz, Orlando   Office of the Inspector General" initials="DOOotIG" lastIdx="5" clrIdx="2">
    <p:extLst>
      <p:ext uri="{19B8F6BF-5375-455C-9EA6-DF929625EA0E}">
        <p15:presenceInfo xmlns:p15="http://schemas.microsoft.com/office/powerpoint/2012/main" userId="S-1-5-21-2587397230-3316739918-3431996274-344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9E184-3BB3-0632-D31B-D955941CDE6B}" v="7" dt="2025-01-17T15:49:07.335"/>
    <p1510:client id="{F8ABF3F2-3535-B467-B855-2E348B85BD85}" v="84" dt="2025-01-17T20:06:03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23_70DA6B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809193-741A-4F94-8880-06D2B43C6B5A}" authorId="{3B0C199C-8E31-E7E3-611D-D9C088865878}" status="resolved" created="2024-02-09T16:07:46.24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93362434" sldId="291"/>
      <ac:spMk id="3" creationId="{43033117-8789-845C-922C-66F94723E5FA}"/>
      <ac:txMk cp="762" len="1">
        <ac:context len="1198" hash="2396918139"/>
      </ac:txMk>
    </ac:txMkLst>
    <p188:pos x="4206448" y="2440484"/>
    <p188:replyLst>
      <p188:reply id="{CF664905-5E3A-448E-97B7-17AA92C9FCB6}" authorId="{04FFE3C9-7EF6-F0F0-D692-305F67EC83AD}" created="2024-02-09T16:30:47.634">
        <p188:txBody>
          <a:bodyPr/>
          <a:lstStyle/>
          <a:p>
            <a:r>
              <a:rPr lang="en-US"/>
              <a:t>correct</a:t>
            </a:r>
          </a:p>
        </p188:txBody>
      </p188:reply>
    </p188:replyLst>
    <p188:txBody>
      <a:bodyPr/>
      <a:lstStyle/>
      <a:p>
        <a:r>
          <a:rPr lang="en-US"/>
          <a:t>[@Alicea, Luis]  Added the s. Is this correct?</a:t>
        </a:r>
      </a:p>
    </p188:txBody>
  </p188:cm>
  <p188:cm id="{1E253062-03EE-433D-B081-0D2A64A8E09F}" authorId="{3B0C199C-8E31-E7E3-611D-D9C088865878}" status="resolved" created="2024-02-09T16:13:15.32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93362434" sldId="291"/>
      <ac:spMk id="3" creationId="{43033117-8789-845C-922C-66F94723E5FA}"/>
      <ac:txMk cp="1023" len="1">
        <ac:context len="1198" hash="2396918139"/>
      </ac:txMk>
    </ac:txMkLst>
    <p188:pos x="5716271" y="3195396"/>
    <p188:replyLst>
      <p188:reply id="{8A70C050-E2BD-4876-9FA8-7E68A4905AD6}" authorId="{04FFE3C9-7EF6-F0F0-D692-305F67EC83AD}" created="2024-02-09T16:34:33.872">
        <p188:txBody>
          <a:bodyPr/>
          <a:lstStyle/>
          <a:p>
            <a:r>
              <a:rPr lang="en-US"/>
              <a:t>yes, it's a preposition that denotes the complete action of the verb "mantener" (in this case "mantenga" which implies "usted")</a:t>
            </a:r>
          </a:p>
        </p188:txBody>
      </p188:reply>
    </p188:replyLst>
    <p188:txBody>
      <a:bodyPr/>
      <a:lstStyle/>
      <a:p>
        <a:r>
          <a:rPr lang="en-US"/>
          <a:t>[@Alicea, Luis] Does this "a" belong here?</a:t>
        </a:r>
      </a:p>
    </p188:txBody>
  </p188:cm>
  <p188:cm id="{01969EEB-4AF0-4A60-9BA3-9FCA9D085C1E}" authorId="{3B0C199C-8E31-E7E3-611D-D9C088865878}" status="resolved" created="2024-02-09T16:20:15.94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93362434" sldId="291"/>
      <ac:spMk id="3" creationId="{43033117-8789-845C-922C-66F94723E5FA}"/>
      <ac:txMk cp="1096" len="18">
        <ac:context len="1198" hash="2396918139"/>
      </ac:txMk>
    </ac:txMkLst>
    <p188:pos x="11978848" y="3195396"/>
    <p188:replyLst>
      <p188:reply id="{C873EC3B-FDA1-4241-8D17-07B252E75615}" authorId="{04FFE3C9-7EF6-F0F0-D692-305F67EC83AD}" created="2024-02-09T16:36:33.577">
        <p188:txBody>
          <a:bodyPr/>
          <a:lstStyle/>
          <a:p>
            <a:r>
              <a:rPr lang="en-US"/>
              <a:t>"señales de estafas" plural - the antecedent, "...indicar una estafa" does not have a bearing on the clause that follows because it's a different topic</a:t>
            </a:r>
          </a:p>
        </p188:txBody>
      </p188:reply>
    </p188:replyLst>
    <p188:txBody>
      <a:bodyPr/>
      <a:lstStyle/>
      <a:p>
        <a:r>
          <a:rPr lang="en-US"/>
          <a:t>[@Alicea, Luis] should this be "señales de una estafa"?</a:t>
        </a:r>
      </a:p>
    </p188:txBody>
  </p188:cm>
  <p188:cm id="{9E42C9EE-59EB-4B5C-8DC6-B84ADF9A0259}" authorId="{3B0C199C-8E31-E7E3-611D-D9C088865878}" status="resolved" created="2024-02-09T16:23:55.70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93362434" sldId="291"/>
      <ac:spMk id="3" creationId="{43033117-8789-845C-922C-66F94723E5FA}"/>
      <ac:txMk cp="355" len="18">
        <ac:context len="1198" hash="2396918139"/>
      </ac:txMk>
    </ac:txMkLst>
    <p188:pos x="3908736" y="1366596"/>
    <p188:replyLst>
      <p188:reply id="{F9FAF22D-4ACD-4C65-BED4-1DF2B3D16385}" authorId="{04FFE3C9-7EF6-F0F0-D692-305F67EC83AD}" created="2024-02-09T16:30:12.962">
        <p188:txBody>
          <a:bodyPr/>
          <a:lstStyle/>
          <a:p>
            <a:r>
              <a:rPr lang="en-US"/>
              <a:t>plural is correct</a:t>
            </a:r>
          </a:p>
        </p188:txBody>
      </p188:reply>
    </p188:replyLst>
    <p188:txBody>
      <a:bodyPr/>
      <a:lstStyle/>
      <a:p>
        <a:r>
          <a:rPr lang="en-US"/>
          <a:t>Same as below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C1D-5663-4075-9FED-EC179D3F7158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04BD-E859-43C4-878D-5AFF8FA1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0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63541-736E-85D6-48DC-EC918B34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4BEB5-A95F-64B6-440E-AB2B50176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4E9983-6B48-D983-A358-6C3753916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0FF31-872B-F6B7-4B49-A35628616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2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402" y="1063907"/>
            <a:ext cx="9752410" cy="2263246"/>
          </a:xfrm>
        </p:spPr>
        <p:txBody>
          <a:bodyPr anchor="b"/>
          <a:lstStyle>
            <a:lvl1pPr algn="ctr"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02" y="3414432"/>
            <a:ext cx="9752410" cy="1569525"/>
          </a:xfrm>
        </p:spPr>
        <p:txBody>
          <a:bodyPr/>
          <a:lstStyle>
            <a:lvl1pPr marL="0" indent="0" algn="ctr">
              <a:buNone/>
              <a:defRPr sz="2275"/>
            </a:lvl1pPr>
            <a:lvl2pPr marL="433380" indent="0" algn="ctr">
              <a:buNone/>
              <a:defRPr sz="1896"/>
            </a:lvl2pPr>
            <a:lvl3pPr marL="866760" indent="0" algn="ctr">
              <a:buNone/>
              <a:defRPr sz="1706"/>
            </a:lvl3pPr>
            <a:lvl4pPr marL="1300140" indent="0" algn="ctr">
              <a:buNone/>
              <a:defRPr sz="1517"/>
            </a:lvl4pPr>
            <a:lvl5pPr marL="1733520" indent="0" algn="ctr">
              <a:buNone/>
              <a:defRPr sz="1517"/>
            </a:lvl5pPr>
            <a:lvl6pPr marL="2166899" indent="0" algn="ctr">
              <a:buNone/>
              <a:defRPr sz="1517"/>
            </a:lvl6pPr>
            <a:lvl7pPr marL="2600279" indent="0" algn="ctr">
              <a:buNone/>
              <a:defRPr sz="1517"/>
            </a:lvl7pPr>
            <a:lvl8pPr marL="3033659" indent="0" algn="ctr">
              <a:buNone/>
              <a:defRPr sz="1517"/>
            </a:lvl8pPr>
            <a:lvl9pPr marL="3467039" indent="0" algn="ctr">
              <a:buNone/>
              <a:defRPr sz="151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424" y="346108"/>
            <a:ext cx="2803818" cy="5509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971" y="346108"/>
            <a:ext cx="8248913" cy="5509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8" y="1620690"/>
            <a:ext cx="11215271" cy="2704157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198" y="4350429"/>
            <a:ext cx="11215271" cy="1422052"/>
          </a:xfrm>
        </p:spPr>
        <p:txBody>
          <a:bodyPr/>
          <a:lstStyle>
            <a:lvl1pPr marL="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1pPr>
            <a:lvl2pPr marL="43338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2pPr>
            <a:lvl3pPr marL="86676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3pPr>
            <a:lvl4pPr marL="130014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7335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16689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60027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03365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4670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971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876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346109"/>
            <a:ext cx="11215271" cy="12565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65" y="1593603"/>
            <a:ext cx="5500968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65" y="2374602"/>
            <a:ext cx="5500968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877" y="1593603"/>
            <a:ext cx="5528059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877" y="2374602"/>
            <a:ext cx="5528059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9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59" y="935997"/>
            <a:ext cx="6582877" cy="4619791"/>
          </a:xfrm>
        </p:spPr>
        <p:txBody>
          <a:bodyPr/>
          <a:lstStyle>
            <a:lvl1pPr>
              <a:defRPr sz="3033"/>
            </a:lvl1pPr>
            <a:lvl2pPr>
              <a:defRPr sz="2654"/>
            </a:lvl2pPr>
            <a:lvl3pPr>
              <a:defRPr sz="2275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059" y="935997"/>
            <a:ext cx="6582877" cy="4619791"/>
          </a:xfrm>
        </p:spPr>
        <p:txBody>
          <a:bodyPr anchor="t"/>
          <a:lstStyle>
            <a:lvl1pPr marL="0" indent="0">
              <a:buNone/>
              <a:defRPr sz="3033"/>
            </a:lvl1pPr>
            <a:lvl2pPr marL="433380" indent="0">
              <a:buNone/>
              <a:defRPr sz="2654"/>
            </a:lvl2pPr>
            <a:lvl3pPr marL="866760" indent="0">
              <a:buNone/>
              <a:defRPr sz="2275"/>
            </a:lvl3pPr>
            <a:lvl4pPr marL="1300140" indent="0">
              <a:buNone/>
              <a:defRPr sz="1896"/>
            </a:lvl4pPr>
            <a:lvl5pPr marL="1733520" indent="0">
              <a:buNone/>
              <a:defRPr sz="1896"/>
            </a:lvl5pPr>
            <a:lvl6pPr marL="2166899" indent="0">
              <a:buNone/>
              <a:defRPr sz="1896"/>
            </a:lvl6pPr>
            <a:lvl7pPr marL="2600279" indent="0">
              <a:buNone/>
              <a:defRPr sz="1896"/>
            </a:lvl7pPr>
            <a:lvl8pPr marL="3033659" indent="0">
              <a:buNone/>
              <a:defRPr sz="1896"/>
            </a:lvl8pPr>
            <a:lvl9pPr marL="3467039" indent="0">
              <a:buNone/>
              <a:defRPr sz="189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46109"/>
            <a:ext cx="11215271" cy="125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730541"/>
            <a:ext cx="11215271" cy="41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6025291"/>
            <a:ext cx="4388584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6760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0" indent="-216690" algn="l" defTabSz="866760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7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45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683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58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96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34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72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8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76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52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89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27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65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03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../Slam%20the%20Scam%202024/oig.ssa.gov" TargetMode="External"/><Relationship Id="rId2" Type="http://schemas.openxmlformats.org/officeDocument/2006/relationships/hyperlink" Target="http://../Slam%20the%20Scam%202024/ssa.gov/sca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espanol/estafas/" TargetMode="External"/><Relationship Id="rId2" Type="http://schemas.microsoft.com/office/2018/10/relationships/comments" Target="../comments/modernComment_123_70DA6B0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Slam%20the%20Scam%202024/SSA.GOV/SCA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scam/resources.html" TargetMode="External"/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../Slam%20the%20Scam%202024/oig.ssa.gov/repor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" y="0"/>
            <a:ext cx="12999962" cy="650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5451D66-EFFD-44BC-99E1-C3C1A85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6" r="4" b="16992"/>
          <a:stretch/>
        </p:blipFill>
        <p:spPr>
          <a:xfrm>
            <a:off x="3940991" y="-1"/>
            <a:ext cx="10313026" cy="650080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881984" cy="6500812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86188-56B4-441F-9FFD-29D4612F7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04" y="253231"/>
            <a:ext cx="6709124" cy="1800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National Slam the Scam Day</a:t>
            </a:r>
            <a:b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E03AE-267C-44AE-8E9D-F544841BD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04" y="1370594"/>
            <a:ext cx="3575456" cy="1637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endParaRPr lang="en-US" sz="2000" b="1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l" defTabSz="914400"/>
            <a:r>
              <a:rPr lang="en-US" sz="2800" b="1" dirty="0">
                <a:solidFill>
                  <a:srgbClr val="002060"/>
                </a:solidFill>
                <a:latin typeface="Bahnschrift SemiBold"/>
              </a:rPr>
              <a:t>MARCH 6, 2025</a:t>
            </a:r>
            <a:endParaRPr lang="en-US" sz="28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0B3FCC4-8427-4429-B6CF-5BEE397B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" y="2324732"/>
            <a:ext cx="2038927" cy="203892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D592AAD-585D-478F-8967-131947CD7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4" y="4514316"/>
            <a:ext cx="1733266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-372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5983146" y="919302"/>
            <a:ext cx="5034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SemiBold" panose="020B0502040204020203" pitchFamily="34" charset="0"/>
              </a:rPr>
              <a:t>SAVING THE 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76155" y="832513"/>
            <a:ext cx="5409282" cy="240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Click on the specific slide of the image you want to save from the PowerPoint. Go to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File”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then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 A Copy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It will prompt you to select a place to save. </a:t>
            </a:r>
          </a:p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en-US" sz="150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-195308" y="4451378"/>
            <a:ext cx="5604590" cy="122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0" lvl="2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Now you’re ready to stop government imposters using the #SlamTheScam hashtag.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D5E9B-160C-F946-F926-00FE74E77B21}"/>
              </a:ext>
            </a:extLst>
          </p:cNvPr>
          <p:cNvSpPr txBox="1"/>
          <p:nvPr/>
        </p:nvSpPr>
        <p:spPr>
          <a:xfrm>
            <a:off x="5680766" y="2486818"/>
            <a:ext cx="4395389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Before you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,” </a:t>
            </a:r>
            <a:r>
              <a:rPr lang="en-US" sz="2200" u="sng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make sure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you change Save As Type option to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JPEG File Interchange Format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When it prompts you to export, select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Just this One.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77A5A-9786-1A16-A5B6-90AAF88F5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92602" y="4725189"/>
            <a:ext cx="1661919" cy="1676246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BC174-AA04-37A6-336A-AFFA165F9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228" y="645226"/>
            <a:ext cx="4193874" cy="3613068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Click to add your scam message here.</a:t>
            </a:r>
          </a:p>
        </p:txBody>
      </p:sp>
    </p:spTree>
    <p:extLst>
      <p:ext uri="{BB962C8B-B14F-4D97-AF65-F5344CB8AC3E}">
        <p14:creationId xmlns:p14="http://schemas.microsoft.com/office/powerpoint/2010/main" val="128867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2E14B-DC44-B641-6505-87254153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9124B3-EF8B-7303-AC71-BA97ACF1D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92602" y="4725189"/>
            <a:ext cx="1661919" cy="1676246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7D4D9-4853-0FA3-368E-076A9340E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228" y="645226"/>
            <a:ext cx="4193874" cy="3613068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Click to add your scam message here.</a:t>
            </a:r>
          </a:p>
        </p:txBody>
      </p:sp>
    </p:spTree>
    <p:extLst>
      <p:ext uri="{BB962C8B-B14F-4D97-AF65-F5344CB8AC3E}">
        <p14:creationId xmlns:p14="http://schemas.microsoft.com/office/powerpoint/2010/main" val="27239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2999962" cy="650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1216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141493" y="832513"/>
            <a:ext cx="49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chemeClr val="bg1"/>
                </a:solidFill>
                <a:latin typeface="Bahnschrift SemiBold" panose="020B0502040204020203" pitchFamily="34" charset="0"/>
              </a:rPr>
              <a:t>READY-TO-TWEET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8725" y="2582474"/>
            <a:ext cx="414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captions. Use our provided captions for guidance or copy and paste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0" y="4201274"/>
            <a:ext cx="5409281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X Post #SlamTheScam content during National Consumer Protection Week, March 2 - 8, and don’t forget to retweet other #SlamTheScam tweets</a:t>
            </a:r>
          </a:p>
        </p:txBody>
      </p:sp>
    </p:spTree>
    <p:extLst>
      <p:ext uri="{BB962C8B-B14F-4D97-AF65-F5344CB8AC3E}">
        <p14:creationId xmlns:p14="http://schemas.microsoft.com/office/powerpoint/2010/main" val="73709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63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9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152781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Do you know what to do if you receive a scam call, text message, letter, or email? Follow these simple steps to </a:t>
            </a:r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#SlamTheScam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 action="ppaction://hlinkfile"/>
              </a:rPr>
              <a:t>ssa.gov/scam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It’s National Consumer Protection Week, and we need your help to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on government imposters. Learn how to spot scams, identify red flags, and report suspicious activity at ssa.gov/scam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Avoid becoming the victim of fraud and know what to do if your </a:t>
            </a:r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#SocialSecurity 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information is compromised. Help us </a:t>
            </a:r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and stop government imposters in their tracks.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 action="ppaction://hlinkfile"/>
              </a:rPr>
              <a:t>ssa.gov/scam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Scammers are pretending to be government employees. They may threaten you and demand immediate payment. Don’t be fooled!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and HANG UP! Report the scam at: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3" action="ppaction://hlinkfile"/>
              </a:rPr>
              <a:t>oig.ssa.gov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We need your help to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on government imposters. Learn how to spot scams, identify red flags, and report suspicious activity: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 action="ppaction://hlinkfile"/>
              </a:rPr>
              <a:t>ssa.gov/scam</a:t>
            </a:r>
          </a:p>
          <a:p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6C25-1352-4B0A-847E-BFBD33B0C692}"/>
              </a:ext>
            </a:extLst>
          </p:cNvPr>
          <p:cNvSpPr txBox="1"/>
          <p:nvPr/>
        </p:nvSpPr>
        <p:spPr>
          <a:xfrm>
            <a:off x="376185" y="1074441"/>
            <a:ext cx="1219340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Copy, paste, and share the messages below to support National Slam the Scam Day or create your own messages. Add hashtags such as #SlamTheScam, #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NCPW2025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, and #NCPW to your message and remember to share. Let’s get the word out to as many people as possible.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DF6CD6-8B61-44DD-B2C1-CCDE65E38ECF}"/>
              </a:ext>
            </a:extLst>
          </p:cNvPr>
          <p:cNvCxnSpPr/>
          <p:nvPr/>
        </p:nvCxnSpPr>
        <p:spPr>
          <a:xfrm>
            <a:off x="376185" y="199777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9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C34A3-EE32-A84F-FA00-6749A475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20E8-06F5-23A0-692C-96EACE7A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 sz="5650">
                <a:solidFill>
                  <a:srgbClr val="002060"/>
                </a:solidFill>
                <a:latin typeface="Bahnschrift SemiBold"/>
              </a:rPr>
              <a:t>Captions | Spanish</a:t>
            </a:r>
            <a:endParaRPr lang="en-US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33117-8789-845C-922C-66F94723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152781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¿Sabe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usted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hacer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recibe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llamada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un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mensaje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texto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carta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correo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o un email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persona que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intenta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estafarlo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? </a:t>
            </a:r>
            <a:r>
              <a:rPr lang="en-US" sz="1400" dirty="0">
                <a:solidFill>
                  <a:srgbClr val="002060"/>
                </a:solidFill>
                <a:latin typeface="Arial"/>
                <a:ea typeface="+mn-lt"/>
                <a:cs typeface="+mn-lt"/>
                <a:hlinkClick r:id="rId3"/>
              </a:rPr>
              <a:t>ssa.gov/espanol/estafas/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 #NCPW2025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Esta es la Semana Nacional de Protección del Consumidor, y solicitamos su ayuda para mantener un </a:t>
            </a:r>
            <a:r>
              <a:rPr lang="es-ES" sz="1400" b="1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#OjoConLasEstafas</a:t>
            </a:r>
            <a:r>
              <a:rPr lang="es-ES" sz="1400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. Infórmese mejor sobre cómo identificar estafas, señales de estafas, y cómo reportar asuntos sospechosos, visitando:</a:t>
            </a:r>
            <a:r>
              <a:rPr lang="en-US" sz="1400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3"/>
              </a:rPr>
              <a:t>ssa.gov/espanol/estafas/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1400" b="1" dirty="0">
                <a:solidFill>
                  <a:srgbClr val="002060"/>
                </a:solidFill>
                <a:latin typeface="Arial"/>
                <a:ea typeface="Calibri"/>
                <a:cs typeface="Calibri"/>
              </a:rPr>
              <a:t>#NCPW2025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Evite ser la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victima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frauda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medidas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tomar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información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confidencial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#SeguroSocial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peligro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Ayúdenos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 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pararemos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seco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ssa.gov/espanol/estafas/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Los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estafadores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se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hacen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pasar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empleados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gobierno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Es probable que lo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amenacen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exijan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pago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inmediato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¡No se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deje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engañar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! ¡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Mantenga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CIERRE LA LLAMADA!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la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ssa.gov/espanol/estafas/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Necesitamos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las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Visite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ssa.gov/espanol/estafas/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FABD3-767C-421E-3D88-6ECE22E17BB6}"/>
              </a:ext>
            </a:extLst>
          </p:cNvPr>
          <p:cNvSpPr txBox="1"/>
          <p:nvPr/>
        </p:nvSpPr>
        <p:spPr>
          <a:xfrm>
            <a:off x="376185" y="1074441"/>
            <a:ext cx="1219340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Copy, paste, and share the 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Spanish messages</a:t>
            </a:r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 below to support National Slam the Scam Day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 or create your own Spanish messages. </a:t>
            </a:r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Add hashtags such as 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#OjoConLasEstafas, #</a:t>
            </a:r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SlamTheScam, #NCPW2024, and #NCPW to your message and remember to share. Let’s get the word out to as many people as possible.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931B33-7E2A-286B-E79C-3F6DB6980D7D}"/>
              </a:ext>
            </a:extLst>
          </p:cNvPr>
          <p:cNvCxnSpPr/>
          <p:nvPr/>
        </p:nvCxnSpPr>
        <p:spPr>
          <a:xfrm>
            <a:off x="376185" y="199777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3624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F2BD639-F11B-4399-9610-84652FF6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5564D-A918-47F2-A3E1-D2F74E685EB1}"/>
              </a:ext>
            </a:extLst>
          </p:cNvPr>
          <p:cNvSpPr txBox="1"/>
          <p:nvPr/>
        </p:nvSpPr>
        <p:spPr>
          <a:xfrm>
            <a:off x="8555776" y="3351451"/>
            <a:ext cx="4108343" cy="17385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#SLAMTHESCAM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Find more scam awareness resources and information at </a:t>
            </a:r>
            <a:r>
              <a:rPr lang="en-US" sz="2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  <a:hlinkClick r:id="rId3" action="ppaction://hlinkfile"/>
              </a:rPr>
              <a:t>ssa.gov/scam</a:t>
            </a:r>
            <a:endParaRPr lang="en-US" sz="2500">
              <a:solidFill>
                <a:srgbClr val="002060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3CAA-4EB9-48CC-A6DA-801CF9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90" y="394563"/>
            <a:ext cx="11215271" cy="86319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Help us #SlamTheScam!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7D4D6-021F-44EE-83FF-2EE7C042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90" y="1601780"/>
            <a:ext cx="12314350" cy="4497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On March 6, 2025, help Social Security Administration and the Office of the Inspector General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for the fifth annual National Slam the Scam 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We’re partnering with other government agencies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to raise public awareness of government imposter scams that continue to plague the 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Slam the Scam Day is part of the larger National Consumer Protection Week (NCPW), hosted by the Federal Trade Commission March 2 - 8, 2025.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The following slides will help you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on X during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#NCPW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and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National Slam the Scam Day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287136"/>
            <a:ext cx="11215271" cy="1074441"/>
          </a:xfrm>
        </p:spPr>
        <p:txBody>
          <a:bodyPr/>
          <a:lstStyle/>
          <a:p>
            <a:r>
              <a:rPr lang="en-US" sz="5650" dirty="0">
                <a:solidFill>
                  <a:srgbClr val="002060"/>
                </a:solidFill>
                <a:latin typeface="Bahnschrift SemiBold"/>
              </a:rPr>
              <a:t>#SlamTheScam X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6" y="1865645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Help protect your community by tweeting 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content. Don’t forget to retweet other 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posts and stories.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Use the blank template and/or ready-to-tweet templates provided in the following slides. Create your own messages, captions, or use our provided captions for guidance.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Save the template slides as an image and tweet using the 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hashtag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Post 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content during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, March 2 - 8, and beyond!</a:t>
            </a:r>
          </a:p>
        </p:txBody>
      </p:sp>
    </p:spTree>
    <p:extLst>
      <p:ext uri="{BB962C8B-B14F-4D97-AF65-F5344CB8AC3E}">
        <p14:creationId xmlns:p14="http://schemas.microsoft.com/office/powerpoint/2010/main" val="38690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307DDDA-AD3F-4FB3-A86F-BF5BA9AE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1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EXAMPLES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3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1: Hang up or ignore suspicious calls, texts, or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X Post: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Hang up or ignore suspicious calls or messages. Government employees will NEVER threaten you or demand immediate payment. #SlamTheScam #NCPW2025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ue background with a hand holding a cellphone that has a cracked screen. The cell phone says &quot;Slam the Scam&quot; and has a large red hang up button being pressed. Text on screen: Help us #SlamTheScam and stop government imposters in their tracks. Protect yourself from fraud and know what to do if your Social Security information is compromised.">
            <a:extLst>
              <a:ext uri="{FF2B5EF4-FFF2-40B4-BE49-F238E27FC236}">
                <a16:creationId xmlns:a16="http://schemas.microsoft.com/office/drawing/2014/main" id="{4DC46ABC-9BAF-F7EC-C98B-8D3C8E71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18" y="1779068"/>
            <a:ext cx="7376799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2: Report scams to the appropriate agency</a:t>
            </a:r>
          </a:p>
          <a:p>
            <a:endParaRPr lang="en-US" sz="32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X Post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If you receive a suspicious call, text, or email that mentions Social Security, ignore it and report it to [link: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hlinkClick r:id="rId2" action="ppaction://hlinkfile"/>
              </a:rPr>
              <a:t>oig.ssa.gov/report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.] Report other government imposter scams to FTC.gov #SlamTheScam #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NCPW2025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ue background with a hand holding a cellphone that has a cracked screen. The cell phone says &quot;Slam the Scam&quot; and has a large red hang up button being pressed. Text on screen: We need your help to #SlamTheScam on government imposters. Learn how to spot scams, identify red flags, and report suspicious activity. &#10;SSA and SSA OIG logos in the bottom.">
            <a:extLst>
              <a:ext uri="{FF2B5EF4-FFF2-40B4-BE49-F238E27FC236}">
                <a16:creationId xmlns:a16="http://schemas.microsoft.com/office/drawing/2014/main" id="{FDFC109A-BCFA-3496-D53A-40008FB58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1" y="1910369"/>
            <a:ext cx="7529213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7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3: Highlight ‘Slam The Scam’ partners and events</a:t>
            </a:r>
          </a:p>
          <a:p>
            <a:endParaRPr lang="en-US" sz="32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766694"/>
            <a:ext cx="3971498" cy="2419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X Post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Help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get the word out about government imposter scams on March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6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. Visit [link: ssa.gov/scam] to learn how you can #SlamTheScam #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NCPW2025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88E46-D9D5-F75A-7608-2253B95C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714" y="1845139"/>
            <a:ext cx="7645047" cy="3822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40BA9-8162-3153-993F-EFDAC4E85DD3}"/>
              </a:ext>
            </a:extLst>
          </p:cNvPr>
          <p:cNvSpPr txBox="1"/>
          <p:nvPr/>
        </p:nvSpPr>
        <p:spPr>
          <a:xfrm>
            <a:off x="5252484" y="2488593"/>
            <a:ext cx="22222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Protect yourself from scams! 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800" b="0" i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on the lookout for fake calls, texts, emails, messages on social media, or letters in the mail.</a:t>
            </a:r>
            <a:endParaRPr lang="en-US" sz="18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1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307DDDA-AD3F-4FB3-A86F-BF5BA9AE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TEMPLATES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7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-372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267231" y="832513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ahnschrift SemiBold" panose="020B0502040204020203" pitchFamily="34" charset="0"/>
              </a:rPr>
              <a:t>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#SlamTheScam message to the template.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9957" y="3098646"/>
            <a:ext cx="414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picture icon to add your agency’s logo to the template.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1" y="4284473"/>
            <a:ext cx="5409281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  <a:latin typeface="Arial"/>
                <a:cs typeface="Arial"/>
              </a:rPr>
              <a:t>Add hashtags such as #SlamTheScam, #NCPW2025, and #NCPW to your caption.</a:t>
            </a:r>
          </a:p>
        </p:txBody>
      </p:sp>
    </p:spTree>
    <p:extLst>
      <p:ext uri="{BB962C8B-B14F-4D97-AF65-F5344CB8AC3E}">
        <p14:creationId xmlns:p14="http://schemas.microsoft.com/office/powerpoint/2010/main" val="133413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DD59F57621545BDA46FA4F858BD80" ma:contentTypeVersion="19" ma:contentTypeDescription="Create a new document." ma:contentTypeScope="" ma:versionID="33db825de51518583db98bf418e863f7">
  <xsd:schema xmlns:xsd="http://www.w3.org/2001/XMLSchema" xmlns:xs="http://www.w3.org/2001/XMLSchema" xmlns:p="http://schemas.microsoft.com/office/2006/metadata/properties" xmlns:ns2="ee0e8df6-4683-4906-89d2-a3a9e1a315fe" xmlns:ns3="07c7fcb7-5c43-4032-a2cf-557d02410901" targetNamespace="http://schemas.microsoft.com/office/2006/metadata/properties" ma:root="true" ma:fieldsID="0926ba016e7f8b0ffb61c3e11ebc8e6f" ns2:_="" ns3:_="">
    <xsd:import namespace="ee0e8df6-4683-4906-89d2-a3a9e1a315fe"/>
    <xsd:import namespace="07c7fcb7-5c43-4032-a2cf-557d02410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ndDate" minOccurs="0"/>
                <xsd:element ref="ns2:StartDate" minOccurs="0"/>
                <xsd:element ref="ns2:Recommended" minOccurs="0"/>
                <xsd:element ref="ns2:MediaServiceSearchProperties" minOccurs="0"/>
                <xsd:element ref="ns2:Post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e8df6-4683-4906-89d2-a3a9e1a31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2e37a-31f1-4c44-9971-9f95b922df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Date" ma:index="22" nillable="true" ma:displayName="End Date" ma:format="Dropdown" ma:internalName="EndDate">
      <xsd:simpleType>
        <xsd:restriction base="dms:Text">
          <xsd:maxLength value="255"/>
        </xsd:restriction>
      </xsd:simpleType>
    </xsd:element>
    <xsd:element name="StartDate" ma:index="23" nillable="true" ma:displayName="Start Date" ma:format="Dropdown" ma:internalName="StartDate">
      <xsd:simpleType>
        <xsd:restriction base="dms:Text">
          <xsd:maxLength value="255"/>
        </xsd:restriction>
      </xsd:simpleType>
    </xsd:element>
    <xsd:element name="Recommended" ma:index="24" nillable="true" ma:displayName="Recommended " ma:format="Dropdown" ma:internalName="Recommended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stedDate" ma:index="26" nillable="true" ma:displayName="Posted Date" ma:description="Date the article posted on the Social Security blog." ma:format="DateOnly" ma:internalName="Pos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7fcb7-5c43-4032-a2cf-557d02410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6e046a-d7ff-4d64-b28e-71cbaaec856b}" ma:internalName="TaxCatchAll" ma:showField="CatchAllData" ma:web="07c7fcb7-5c43-4032-a2cf-557d02410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c7fcb7-5c43-4032-a2cf-557d02410901" xsi:nil="true"/>
    <StartDate xmlns="ee0e8df6-4683-4906-89d2-a3a9e1a315fe" xsi:nil="true"/>
    <lcf76f155ced4ddcb4097134ff3c332f xmlns="ee0e8df6-4683-4906-89d2-a3a9e1a315fe">
      <Terms xmlns="http://schemas.microsoft.com/office/infopath/2007/PartnerControls"/>
    </lcf76f155ced4ddcb4097134ff3c332f>
    <Recommended xmlns="ee0e8df6-4683-4906-89d2-a3a9e1a315fe" xsi:nil="true"/>
    <EndDate xmlns="ee0e8df6-4683-4906-89d2-a3a9e1a315fe" xsi:nil="true"/>
    <PostedDate xmlns="ee0e8df6-4683-4906-89d2-a3a9e1a315fe" xsi:nil="true"/>
  </documentManagement>
</p:properties>
</file>

<file path=customXml/itemProps1.xml><?xml version="1.0" encoding="utf-8"?>
<ds:datastoreItem xmlns:ds="http://schemas.openxmlformats.org/officeDocument/2006/customXml" ds:itemID="{B1E59CAE-38DF-4DCE-BFDA-CE2A87A53D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E00F9C-6461-4233-BFE0-0E9E7741E3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e8df6-4683-4906-89d2-a3a9e1a315fe"/>
    <ds:schemaRef ds:uri="07c7fcb7-5c43-4032-a2cf-557d02410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4F805E-0E9A-4781-B07A-A8C4F8323B50}">
  <ds:schemaRefs>
    <ds:schemaRef ds:uri="07c7fcb7-5c43-4032-a2cf-557d02410901"/>
    <ds:schemaRef ds:uri="ee0e8df6-4683-4906-89d2-a3a9e1a315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National Slam the Scam Day #SlamTheScam</vt:lpstr>
      <vt:lpstr>Help us #SlamTheScam!</vt:lpstr>
      <vt:lpstr>#SlamTheScam X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Captions</vt:lpstr>
      <vt:lpstr>Captions | Spanish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#SlamTheScam Campaign</dc:title>
  <dc:creator>Diaz, Orlando   Office of the Inspector General</dc:creator>
  <cp:revision>34</cp:revision>
  <dcterms:created xsi:type="dcterms:W3CDTF">2022-02-01T19:18:04Z</dcterms:created>
  <dcterms:modified xsi:type="dcterms:W3CDTF">2025-01-24T13:11:05Z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1766559284</vt:i4>
  </property>
  <property fmtid="{D5CDD505-2E9C-101B-9397-08002B2CF9AE}" pid="3" name="_NewReviewCycle">
    <vt:lpwstr/>
  </property>
  <property fmtid="{D5CDD505-2E9C-101B-9397-08002B2CF9AE}" pid="4" name="_EmailSubject">
    <vt:lpwstr>Updated Social Media Toolkits</vt:lpwstr>
  </property>
  <property fmtid="{D5CDD505-2E9C-101B-9397-08002B2CF9AE}" pid="5" name="_AuthorEmail">
    <vt:lpwstr>Orlando.Diaz@ssa.gov</vt:lpwstr>
  </property>
  <property fmtid="{D5CDD505-2E9C-101B-9397-08002B2CF9AE}" pid="6" name="_AuthorEmailDisplayName">
    <vt:lpwstr>Diaz, Orlando   Office of the Inspector General</vt:lpwstr>
  </property>
  <property fmtid="{D5CDD505-2E9C-101B-9397-08002B2CF9AE}" pid="7" name="_PreviousAdHocReviewCycleID">
    <vt:i4>321093320</vt:i4>
  </property>
  <property fmtid="{D5CDD505-2E9C-101B-9397-08002B2CF9AE}" pid="8" name="ContentTypeId">
    <vt:lpwstr>0x010100D2CDD59F57621545BDA46FA4F858BD80</vt:lpwstr>
  </property>
  <property fmtid="{D5CDD505-2E9C-101B-9397-08002B2CF9AE}" pid="9" name="MediaServiceImageTags">
    <vt:lpwstr/>
  </property>
</Properties>
</file>