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6" r:id="rId5"/>
    <p:sldId id="257" r:id="rId6"/>
    <p:sldId id="264" r:id="rId7"/>
    <p:sldId id="295" r:id="rId8"/>
    <p:sldId id="276" r:id="rId9"/>
    <p:sldId id="277" r:id="rId10"/>
    <p:sldId id="278" r:id="rId11"/>
    <p:sldId id="294" r:id="rId12"/>
    <p:sldId id="273" r:id="rId13"/>
    <p:sldId id="285" r:id="rId14"/>
    <p:sldId id="289" r:id="rId15"/>
    <p:sldId id="300" r:id="rId16"/>
    <p:sldId id="280" r:id="rId17"/>
    <p:sldId id="291" r:id="rId18"/>
    <p:sldId id="293" r:id="rId19"/>
    <p:sldId id="288" r:id="rId20"/>
    <p:sldId id="292" r:id="rId21"/>
    <p:sldId id="298" r:id="rId22"/>
    <p:sldId id="301" r:id="rId23"/>
    <p:sldId id="284" r:id="rId24"/>
    <p:sldId id="299" r:id="rId25"/>
    <p:sldId id="296" r:id="rId26"/>
  </p:sldIdLst>
  <p:sldSz cx="15243175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IG DCOM" initials="MMM" lastIdx="1" clrIdx="0">
    <p:extLst>
      <p:ext uri="{19B8F6BF-5375-455C-9EA6-DF929625EA0E}">
        <p15:presenceInfo xmlns:p15="http://schemas.microsoft.com/office/powerpoint/2012/main" userId="OIG DCOM" providerId="None"/>
      </p:ext>
    </p:extLst>
  </p:cmAuthor>
  <p:cmAuthor id="2" name="OCSO" initials="OSCO" lastIdx="9" clrIdx="1">
    <p:extLst>
      <p:ext uri="{19B8F6BF-5375-455C-9EA6-DF929625EA0E}">
        <p15:presenceInfo xmlns:p15="http://schemas.microsoft.com/office/powerpoint/2012/main" userId="OCSO" providerId="None"/>
      </p:ext>
    </p:extLst>
  </p:cmAuthor>
  <p:cmAuthor id="3" name="Diaz, Orlando   Office of the Inspector General" initials="DOOotIG" lastIdx="5" clrIdx="2">
    <p:extLst>
      <p:ext uri="{19B8F6BF-5375-455C-9EA6-DF929625EA0E}">
        <p15:presenceInfo xmlns:p15="http://schemas.microsoft.com/office/powerpoint/2012/main" userId="S-1-5-21-2587397230-3316739918-3431996274-344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7C02B-7951-BD20-0615-70CC043DC97D}" v="78" dt="2025-01-17T20:02:13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C1D-5663-4075-9FED-EC179D3F7158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04BD-E859-43C4-878D-5AFF8FA1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1pPr>
    <a:lvl2pPr marL="714604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2pPr>
    <a:lvl3pPr marL="1429207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3pPr>
    <a:lvl4pPr marL="2143811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4pPr>
    <a:lvl5pPr marL="2858414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5pPr>
    <a:lvl6pPr marL="3573018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6pPr>
    <a:lvl7pPr marL="4287622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7pPr>
    <a:lvl8pPr marL="5002225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8pPr>
    <a:lvl9pPr marL="5716829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29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9AD70-839B-E133-3716-17AEABD8E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75FE9A-35E9-9B04-42EE-D9CFBFC56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22539-F62E-EDA3-9D46-23671D3AF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29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F9125-99DA-40FF-A71D-161F472B3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25AF3-145A-410A-0DCE-5B4B80231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97DAD-8D74-92C6-A1E1-DD6B17FD9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E23FD-48E7-15FA-0CDC-F25601E9F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F86F2-9833-C054-A957-C7EC6237B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38" y="2494660"/>
            <a:ext cx="12956699" cy="5306883"/>
          </a:xfrm>
        </p:spPr>
        <p:txBody>
          <a:bodyPr anchor="b"/>
          <a:lstStyle>
            <a:lvl1pPr algn="ctr">
              <a:defRPr sz="100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8006196"/>
            <a:ext cx="11432381" cy="3680238"/>
          </a:xfrm>
        </p:spPr>
        <p:txBody>
          <a:bodyPr/>
          <a:lstStyle>
            <a:lvl1pPr marL="0" indent="0" algn="ctr">
              <a:buNone/>
              <a:defRPr sz="4001"/>
            </a:lvl1pPr>
            <a:lvl2pPr marL="762152" indent="0" algn="ctr">
              <a:buNone/>
              <a:defRPr sz="3334"/>
            </a:lvl2pPr>
            <a:lvl3pPr marL="1524305" indent="0" algn="ctr">
              <a:buNone/>
              <a:defRPr sz="3001"/>
            </a:lvl3pPr>
            <a:lvl4pPr marL="2286457" indent="0" algn="ctr">
              <a:buNone/>
              <a:defRPr sz="2667"/>
            </a:lvl4pPr>
            <a:lvl5pPr marL="3048610" indent="0" algn="ctr">
              <a:buNone/>
              <a:defRPr sz="2667"/>
            </a:lvl5pPr>
            <a:lvl6pPr marL="3810762" indent="0" algn="ctr">
              <a:buNone/>
              <a:defRPr sz="2667"/>
            </a:lvl6pPr>
            <a:lvl7pPr marL="4572914" indent="0" algn="ctr">
              <a:buNone/>
              <a:defRPr sz="2667"/>
            </a:lvl7pPr>
            <a:lvl8pPr marL="5335067" indent="0" algn="ctr">
              <a:buNone/>
              <a:defRPr sz="2667"/>
            </a:lvl8pPr>
            <a:lvl9pPr marL="6097219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8" y="811558"/>
            <a:ext cx="3286810" cy="129178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9" y="811558"/>
            <a:ext cx="9669889" cy="129178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4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30" y="3800213"/>
            <a:ext cx="13147238" cy="6340736"/>
          </a:xfrm>
        </p:spPr>
        <p:txBody>
          <a:bodyPr anchor="b"/>
          <a:lstStyle>
            <a:lvl1pPr>
              <a:defRPr sz="100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30" y="10200935"/>
            <a:ext cx="13147238" cy="3334443"/>
          </a:xfrm>
        </p:spPr>
        <p:txBody>
          <a:bodyPr/>
          <a:lstStyle>
            <a:lvl1pPr marL="0" indent="0">
              <a:buNone/>
              <a:defRPr sz="4001">
                <a:solidFill>
                  <a:schemeClr val="tx1"/>
                </a:solidFill>
              </a:defRPr>
            </a:lvl1pPr>
            <a:lvl2pPr marL="762152" indent="0">
              <a:buNone/>
              <a:defRPr sz="3334">
                <a:solidFill>
                  <a:schemeClr val="tx1">
                    <a:tint val="75000"/>
                  </a:schemeClr>
                </a:solidFill>
              </a:defRPr>
            </a:lvl2pPr>
            <a:lvl3pPr marL="1524305" indent="0">
              <a:buNone/>
              <a:defRPr sz="3001">
                <a:solidFill>
                  <a:schemeClr val="tx1">
                    <a:tint val="75000"/>
                  </a:schemeClr>
                </a:solidFill>
              </a:defRPr>
            </a:lvl3pPr>
            <a:lvl4pPr marL="228645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04861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381076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457291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33506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09721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811561"/>
            <a:ext cx="13147238" cy="2946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5" y="3736696"/>
            <a:ext cx="6448577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5" y="5567993"/>
            <a:ext cx="6448577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8" y="3736696"/>
            <a:ext cx="6480335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8" y="5567993"/>
            <a:ext cx="6480335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2194738"/>
            <a:ext cx="7716857" cy="10832534"/>
          </a:xfrm>
        </p:spPr>
        <p:txBody>
          <a:bodyPr/>
          <a:lstStyle>
            <a:lvl1pPr>
              <a:defRPr sz="5334"/>
            </a:lvl1pPr>
            <a:lvl2pPr>
              <a:defRPr sz="4668"/>
            </a:lvl2pPr>
            <a:lvl3pPr>
              <a:defRPr sz="4001"/>
            </a:lvl3pPr>
            <a:lvl4pPr>
              <a:defRPr sz="3334"/>
            </a:lvl4pPr>
            <a:lvl5pPr>
              <a:defRPr sz="3334"/>
            </a:lvl5pPr>
            <a:lvl6pPr>
              <a:defRPr sz="3334"/>
            </a:lvl6pPr>
            <a:lvl7pPr>
              <a:defRPr sz="3334"/>
            </a:lvl7pPr>
            <a:lvl8pPr>
              <a:defRPr sz="3334"/>
            </a:lvl8pPr>
            <a:lvl9pPr>
              <a:defRPr sz="3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2194738"/>
            <a:ext cx="7716857" cy="10832534"/>
          </a:xfrm>
        </p:spPr>
        <p:txBody>
          <a:bodyPr anchor="t"/>
          <a:lstStyle>
            <a:lvl1pPr marL="0" indent="0">
              <a:buNone/>
              <a:defRPr sz="5334"/>
            </a:lvl1pPr>
            <a:lvl2pPr marL="762152" indent="0">
              <a:buNone/>
              <a:defRPr sz="4668"/>
            </a:lvl2pPr>
            <a:lvl3pPr marL="1524305" indent="0">
              <a:buNone/>
              <a:defRPr sz="4001"/>
            </a:lvl3pPr>
            <a:lvl4pPr marL="2286457" indent="0">
              <a:buNone/>
              <a:defRPr sz="3334"/>
            </a:lvl4pPr>
            <a:lvl5pPr marL="3048610" indent="0">
              <a:buNone/>
              <a:defRPr sz="3334"/>
            </a:lvl5pPr>
            <a:lvl6pPr marL="3810762" indent="0">
              <a:buNone/>
              <a:defRPr sz="3334"/>
            </a:lvl6pPr>
            <a:lvl7pPr marL="4572914" indent="0">
              <a:buNone/>
              <a:defRPr sz="3334"/>
            </a:lvl7pPr>
            <a:lvl8pPr marL="5335067" indent="0">
              <a:buNone/>
              <a:defRPr sz="3334"/>
            </a:lvl8pPr>
            <a:lvl9pPr marL="6097219" indent="0">
              <a:buNone/>
              <a:defRPr sz="333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2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811561"/>
            <a:ext cx="13147238" cy="294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4057789"/>
            <a:ext cx="13147238" cy="967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24FE-DE42-468D-B898-845CE1C8B3E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14128168"/>
            <a:ext cx="5144572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9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24305" rtl="0" eaLnBrk="1" latinLnBrk="0" hangingPunct="1">
        <a:lnSpc>
          <a:spcPct val="90000"/>
        </a:lnSpc>
        <a:spcBef>
          <a:spcPct val="0"/>
        </a:spcBef>
        <a:buNone/>
        <a:defRPr sz="73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76" indent="-381076" algn="l" defTabSz="1524305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8" kern="1200">
          <a:solidFill>
            <a:schemeClr val="tx1"/>
          </a:solidFill>
          <a:latin typeface="+mn-lt"/>
          <a:ea typeface="+mn-ea"/>
          <a:cs typeface="+mn-cs"/>
        </a:defRPr>
      </a:lvl1pPr>
      <a:lvl2pPr marL="1143229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38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3pPr>
      <a:lvl4pPr marL="266753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686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838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99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71614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478295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5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45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61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76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914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506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7219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scam/resources.html" TargetMode="External"/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../Slam%20the%20Scam%202024/oig.ssa.gov" TargetMode="External"/><Relationship Id="rId2" Type="http://schemas.openxmlformats.org/officeDocument/2006/relationships/hyperlink" Target="http://../Slam%20the%20Scam%202024/ssa.gov/scam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espanol/estafas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../Slam%20the%20Scam%202024/SSA.GOV/SCA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../Slam%20the%20Scam%202024/oig.ssa.gov/repor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0D45DD3-1B21-A511-F824-601D9CE7B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4"/>
          <a:stretch/>
        </p:blipFill>
        <p:spPr>
          <a:xfrm>
            <a:off x="5674720" y="1925341"/>
            <a:ext cx="9568455" cy="12815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86188-56B4-441F-9FFD-29D4612F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5" y="1"/>
            <a:ext cx="14837030" cy="6076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9000" b="1" dirty="0">
                <a:solidFill>
                  <a:srgbClr val="002060"/>
                </a:solidFill>
                <a:latin typeface="Bahnschrift SemiBold"/>
              </a:rPr>
              <a:t>National Slam </a:t>
            </a:r>
            <a:br>
              <a:rPr lang="en-US" sz="9000" b="1" dirty="0">
                <a:latin typeface="Bahnschrift SemiBold" panose="020B0502040204020203" pitchFamily="34" charset="0"/>
              </a:rPr>
            </a:br>
            <a:r>
              <a:rPr lang="en-US" sz="9000" b="1" dirty="0">
                <a:solidFill>
                  <a:srgbClr val="002060"/>
                </a:solidFill>
                <a:latin typeface="Bahnschrift SemiBold"/>
              </a:rPr>
              <a:t>the Scam Day</a:t>
            </a:r>
            <a:br>
              <a:rPr lang="en-US" sz="9000" b="1" dirty="0">
                <a:latin typeface="Bahnschrift SemiBold" panose="020B0502040204020203" pitchFamily="34" charset="0"/>
              </a:rPr>
            </a:br>
            <a:r>
              <a:rPr lang="en-US" sz="9000" b="1" dirty="0">
                <a:solidFill>
                  <a:srgbClr val="002060"/>
                </a:solidFill>
                <a:latin typeface="Bahnschrift SemiBold"/>
              </a:rPr>
              <a:t>#SlamTheScam</a:t>
            </a:r>
            <a:br>
              <a:rPr lang="en-US" sz="9000" b="1" dirty="0">
                <a:latin typeface="Bahnschrift SemiBold" panose="020B0502040204020203" pitchFamily="34" charset="0"/>
              </a:rPr>
            </a:br>
            <a:r>
              <a:rPr lang="en-US" sz="7000" b="1" dirty="0">
                <a:solidFill>
                  <a:srgbClr val="002060"/>
                </a:solidFill>
                <a:latin typeface="Bahnschrift SemiBold"/>
              </a:rPr>
              <a:t>MARCH 6, 2025</a:t>
            </a:r>
            <a:br>
              <a:rPr lang="en-US" sz="4000" b="1" dirty="0">
                <a:latin typeface="Bahnschrift SemiBold" panose="020B0502040204020203" pitchFamily="34" charset="0"/>
              </a:rPr>
            </a:br>
            <a:endParaRPr lang="en-US" sz="4000" b="1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0B3FCC4-8427-4429-B6CF-5BEE397B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14" y="12946347"/>
            <a:ext cx="2038927" cy="203892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D592AAD-585D-478F-8967-131947CD7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" y="13099178"/>
            <a:ext cx="1733266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1" y="-2038349"/>
            <a:ext cx="15243174" cy="17281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7407927" y="704390"/>
            <a:ext cx="5034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SemiBold" panose="020B0502040204020203" pitchFamily="34" charset="0"/>
              </a:rPr>
              <a:t>SAVING THE 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719952" y="2196044"/>
            <a:ext cx="5409282" cy="240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Click on the specific slide of the image you want to save from the PowerPoint. Go to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File”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then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 A Copy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It will prompt you to select a place to save. </a:t>
            </a:r>
          </a:p>
          <a:p>
            <a:pPr marL="546100" lvl="1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endParaRPr lang="en-US" sz="150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524644" y="11375260"/>
            <a:ext cx="5604590" cy="122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0" lvl="2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Now you’re ready to stop government imposters using the #SlamTheScam hashtag.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D5E9B-160C-F946-F926-00FE74E77B21}"/>
              </a:ext>
            </a:extLst>
          </p:cNvPr>
          <p:cNvSpPr txBox="1"/>
          <p:nvPr/>
        </p:nvSpPr>
        <p:spPr>
          <a:xfrm>
            <a:off x="7124598" y="6602413"/>
            <a:ext cx="4395389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Before you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,” </a:t>
            </a:r>
            <a:r>
              <a:rPr lang="en-US" sz="2200" u="sng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make sure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you change Save As Type option to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JPEG File Interchange Format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When it prompts you to export, select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Just this One.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2D68A-1789-BF91-6E13-51E556E0C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36835" y="11125200"/>
            <a:ext cx="3063715" cy="3045072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C5DE3-6FAF-652F-2DF4-FA0AE4C41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454" y="686753"/>
            <a:ext cx="9770446" cy="8471960"/>
          </a:xfrm>
        </p:spPr>
        <p:txBody>
          <a:bodyPr/>
          <a:lstStyle/>
          <a:p>
            <a:endParaRPr lang="en-US" sz="480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48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0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A66AC-CC26-5535-33FF-1B983F81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1B64F-C912-5E48-04FC-9B5AD0D05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36835" y="11125200"/>
            <a:ext cx="3063715" cy="3045072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83378-E4DF-D454-FB1A-60FECD04A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454" y="686753"/>
            <a:ext cx="9770446" cy="8471960"/>
          </a:xfrm>
        </p:spPr>
        <p:txBody>
          <a:bodyPr/>
          <a:lstStyle/>
          <a:p>
            <a:endParaRPr lang="en-US" sz="480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48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2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-1587" y="-3241308"/>
            <a:ext cx="15243174" cy="18484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7620000" y="-261610"/>
            <a:ext cx="49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chemeClr val="bg1"/>
                </a:solidFill>
                <a:latin typeface="Bahnschrift SemiBold" panose="020B0502040204020203" pitchFamily="34" charset="0"/>
              </a:rPr>
              <a:t>READY-TO-SHARE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834002" y="1693427"/>
            <a:ext cx="540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7620000" y="5963016"/>
            <a:ext cx="414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captions. Use our provided captions for guidance or copy and paste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834002" y="10134556"/>
            <a:ext cx="5409281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Share #SlamTheScam content during National Consumer Protection Week, March 2 - 8, and don’t forget to reshare other #SlamTheScam posts.</a:t>
            </a:r>
          </a:p>
        </p:txBody>
      </p:sp>
    </p:spTree>
    <p:extLst>
      <p:ext uri="{BB962C8B-B14F-4D97-AF65-F5344CB8AC3E}">
        <p14:creationId xmlns:p14="http://schemas.microsoft.com/office/powerpoint/2010/main" val="73709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42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13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65CB098-35A2-40F1-0713-1F3F4170C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44" y="0"/>
            <a:ext cx="8574286" cy="152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0880C4A-1773-C2FB-9184-B5794A3B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44" y="0"/>
            <a:ext cx="8574286" cy="152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51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36F1B17-AA6A-3221-3D3B-9F793A9C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44" y="0"/>
            <a:ext cx="8574286" cy="15243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5D137-2332-83AA-D07B-29CB0D436563}"/>
              </a:ext>
            </a:extLst>
          </p:cNvPr>
          <p:cNvSpPr txBox="1"/>
          <p:nvPr/>
        </p:nvSpPr>
        <p:spPr>
          <a:xfrm>
            <a:off x="12172950" y="6190426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results, download the story slide as an image, and edit directly in the Instagram app.</a:t>
            </a:r>
          </a:p>
        </p:txBody>
      </p:sp>
    </p:spTree>
    <p:extLst>
      <p:ext uri="{BB962C8B-B14F-4D97-AF65-F5344CB8AC3E}">
        <p14:creationId xmlns:p14="http://schemas.microsoft.com/office/powerpoint/2010/main" val="351572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4399-0984-B001-2061-9649E7B4F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0EA11-EB88-429D-0041-B6D3A95EF0FC}"/>
              </a:ext>
            </a:extLst>
          </p:cNvPr>
          <p:cNvSpPr txBox="1"/>
          <p:nvPr/>
        </p:nvSpPr>
        <p:spPr>
          <a:xfrm>
            <a:off x="12172950" y="6190426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results, download the story slide as an image, and edit directly in the Instagram app.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81815-4BC5-C9BE-5B68-A6502341A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34" y="-751"/>
            <a:ext cx="8631933" cy="152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1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3CAA-4EB9-48CC-A6DA-801CF9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17" y="2292708"/>
            <a:ext cx="11215271" cy="86319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Help us #SlamTheScam!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7D4D6-021F-44EE-83FF-2EE7C042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571" y="3740727"/>
            <a:ext cx="12314350" cy="106195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On March 6, 2025, help Social Security Administration and the Office of the Inspector General </a:t>
            </a:r>
            <a:r>
              <a:rPr lang="en-US" sz="3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for the fifth annual National Slam the Scam 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We’re partnering with other government agencies to raise public awareness of government imposter scams that continue to plague the 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Slam the Scam Day is part of the larger National Consumer Protection Week (NCPW), hosted by the Federal Trade Commission March 2 - 8, 2025.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2060"/>
                </a:solidFill>
                <a:latin typeface="Arial"/>
                <a:cs typeface="Arial"/>
              </a:rPr>
              <a:t>The following slides will help you </a:t>
            </a:r>
            <a:r>
              <a:rPr lang="en-US" sz="4000" b="1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4000">
                <a:solidFill>
                  <a:srgbClr val="002060"/>
                </a:solidFill>
                <a:latin typeface="Arial"/>
                <a:cs typeface="Arial"/>
              </a:rPr>
              <a:t>on Instagram during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 </a:t>
            </a:r>
            <a:r>
              <a:rPr lang="en-US" sz="4000" b="1">
                <a:solidFill>
                  <a:srgbClr val="002060"/>
                </a:solidFill>
                <a:latin typeface="Arial"/>
                <a:cs typeface="Arial"/>
              </a:rPr>
              <a:t>#NCPW </a:t>
            </a:r>
            <a:r>
              <a:rPr lang="en-US" sz="4000">
                <a:solidFill>
                  <a:srgbClr val="002060"/>
                </a:solidFill>
                <a:latin typeface="Arial"/>
                <a:cs typeface="Arial"/>
              </a:rPr>
              <a:t>and on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National Slam the Scam Day</a:t>
            </a:r>
            <a:r>
              <a:rPr lang="en-US" sz="400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3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19" y="837149"/>
            <a:ext cx="11215271" cy="1074441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891" y="5780384"/>
            <a:ext cx="12985951" cy="101241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Do you know what to do if you receive a scam call, text message, letter, or email? Follow these simple steps to 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#SlamTheScam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  <a:hlinkClick r:id="rId2" action="ppaction://hlinkfile"/>
              </a:rPr>
              <a:t>ssa.gov/scam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It’s National Consumer Protection Week, and we need your help to 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on government imposters. Learn how to spot scams, identify red flags, and report suspicious activity at ssa.gov/scam 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Avoid becoming the victim of fraud and know what to do if your 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#SocialSecurity 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information is compromised. Help us 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and stop government imposters in their tracks. 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  <a:hlinkClick r:id="rId2" action="ppaction://hlinkfile"/>
              </a:rPr>
              <a:t>ssa.gov/scam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Scammers are pretending to be government employees. They may threaten you and demand immediate payment. Don’t be fooled! 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and HANG UP! Report the scam at: 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  <a:hlinkClick r:id="rId3" action="ppaction://hlinkfile"/>
              </a:rPr>
              <a:t>oig.ssa.gov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We need your help to </a:t>
            </a: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on government imposters. Learn how to spot scams, identify red flags, and report suspicious activity: 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  <a:hlinkClick r:id="rId2" action="ppaction://hlinkfile"/>
              </a:rPr>
              <a:t>ssa.gov/scam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6C25-1352-4B0A-847E-BFBD33B0C692}"/>
              </a:ext>
            </a:extLst>
          </p:cNvPr>
          <p:cNvSpPr txBox="1"/>
          <p:nvPr/>
        </p:nvSpPr>
        <p:spPr>
          <a:xfrm>
            <a:off x="1496166" y="2137827"/>
            <a:ext cx="12193402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Copy, paste, and share the messages below to support National Slam the Scam Day or create your own messages. Add hashtags such as #SlamTheScam, #NCPW2025, and #NCPW to your message and remember to share. Let’s get the word out to as many people as possible.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DF6CD6-8B61-44DD-B2C1-CCDE65E38ECF}"/>
              </a:ext>
            </a:extLst>
          </p:cNvPr>
          <p:cNvCxnSpPr/>
          <p:nvPr/>
        </p:nvCxnSpPr>
        <p:spPr>
          <a:xfrm>
            <a:off x="1224319" y="5554147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7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F8013-CDA9-E987-65B0-FFD15E308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054F-8EC9-2BFA-43A3-A7CECD90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19" y="837149"/>
            <a:ext cx="11215271" cy="10744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0000">
                <a:solidFill>
                  <a:srgbClr val="002060"/>
                </a:solidFill>
                <a:latin typeface="Bahnschrift SemiBold"/>
              </a:rPr>
              <a:t>Captions | Spanish</a:t>
            </a:r>
            <a:endParaRPr lang="en-US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F07C5-3182-B212-24D5-44BDAE359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891" y="5780384"/>
            <a:ext cx="12985951" cy="87180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¿Sabe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usted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hacer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recibe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llamada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un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mensaje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de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texto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carta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correo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o un email de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persona que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intenta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estafarlo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? </a:t>
            </a:r>
            <a:r>
              <a:rPr lang="en-US" sz="2200" dirty="0">
                <a:solidFill>
                  <a:srgbClr val="002060"/>
                </a:solidFill>
                <a:latin typeface="Arial"/>
                <a:ea typeface="+mn-lt"/>
                <a:cs typeface="+mn-lt"/>
                <a:hlinkClick r:id="rId2"/>
              </a:rPr>
              <a:t>ssa.gov/espanol/estafas/</a:t>
            </a:r>
            <a:r>
              <a:rPr lang="en-US" sz="22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#OjoConLasEstafas #NCPW2025</a:t>
            </a:r>
            <a:endParaRPr lang="en-US" sz="2200" b="1" dirty="0">
              <a:solidFill>
                <a:srgbClr val="002060"/>
              </a:solidFill>
              <a:latin typeface="Arial"/>
              <a:cs typeface="Arial"/>
              <a:hlinkClick r:id="" action="ppaction://noactio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Esta es la Semana Nacional de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Protección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Consumidor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solicitamos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un 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visitando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Calibri"/>
                <a:hlinkClick r:id="rId2"/>
              </a:rPr>
              <a:t>ssa.gov/espanol/estafas/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2200" b="1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Evite ser la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victima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frauda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e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medidas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tomar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información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confidencial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de #SeguroSocial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peligro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Ayúdenos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a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un 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y par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aremos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seco a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estos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2200" b="1" dirty="0" err="1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Los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estafadores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hacen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pasar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empleados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gobierno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. Es probable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qu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lo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amenacen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y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exijan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pago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inmediato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. ¡No se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deje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engañar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! ¡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Mantenga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y CIERRE LA LLAMADA!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Reporte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la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Necesitamos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y a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las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de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y 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Visite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#NCPW2025</a:t>
            </a: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buChar char="•"/>
            </a:pPr>
            <a:endParaRPr lang="en-US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8BBCC-1215-1AB2-B64B-DE36201C6F73}"/>
              </a:ext>
            </a:extLst>
          </p:cNvPr>
          <p:cNvSpPr txBox="1"/>
          <p:nvPr/>
        </p:nvSpPr>
        <p:spPr>
          <a:xfrm>
            <a:off x="1496166" y="2137827"/>
            <a:ext cx="12193402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/>
                <a:cs typeface="Arial"/>
              </a:rPr>
              <a:t>Copy, paste, and share the Spanish messages below to support National Slam the Scam Day or create your own Spanish messages. Add hashtags such as #OjoConLasEstafas, #SlamTheScam, #NCPW2024, and #NCPW to your message and remember to share. Let’s get the word out to as many people as possible. 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B9B47C-6408-48F8-D053-A201890B347D}"/>
              </a:ext>
            </a:extLst>
          </p:cNvPr>
          <p:cNvCxnSpPr/>
          <p:nvPr/>
        </p:nvCxnSpPr>
        <p:spPr>
          <a:xfrm>
            <a:off x="1224319" y="5554147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2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DC8-C371-A475-2330-4BABED8C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8" y="728434"/>
            <a:ext cx="13147238" cy="2946309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#SLAMTHESCAM</a:t>
            </a:r>
            <a:b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</a:br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Find more scam awareness resources and information at </a:t>
            </a:r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  <a:hlinkClick r:id="rId2" action="ppaction://hlinkfile"/>
              </a:rPr>
              <a:t>ssa.gov/scam</a:t>
            </a:r>
            <a:endParaRPr lang="en-US" sz="4500">
              <a:solidFill>
                <a:srgbClr val="002060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A9DDF2C8-931B-5BF6-5F41-B29416F6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4875" r="27430" b="26460"/>
          <a:stretch/>
        </p:blipFill>
        <p:spPr>
          <a:xfrm>
            <a:off x="2286000" y="3065983"/>
            <a:ext cx="12957175" cy="12177192"/>
          </a:xfrm>
        </p:spPr>
      </p:pic>
    </p:spTree>
    <p:extLst>
      <p:ext uri="{BB962C8B-B14F-4D97-AF65-F5344CB8AC3E}">
        <p14:creationId xmlns:p14="http://schemas.microsoft.com/office/powerpoint/2010/main" val="384329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18" y="781050"/>
            <a:ext cx="11215271" cy="262760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 Instagram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167" y="4320150"/>
            <a:ext cx="12193402" cy="66028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Help protect your community by sharing </a:t>
            </a:r>
            <a:r>
              <a:rPr lang="en-US" sz="3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content. Don’t forget to share other </a:t>
            </a:r>
            <a:r>
              <a:rPr lang="en-US" sz="3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posts and stories.</a:t>
            </a:r>
          </a:p>
          <a:p>
            <a:endParaRPr lang="en-US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Use the blank template and/or ready-to-share templates provided in the following slides. Create your own messages, captions, or use our provided captions for guidance.</a:t>
            </a:r>
          </a:p>
          <a:p>
            <a:endParaRPr lang="en-US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Save the template slides as an image and share using the </a:t>
            </a:r>
            <a:r>
              <a:rPr lang="en-US" sz="3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hashtag.</a:t>
            </a:r>
          </a:p>
          <a:p>
            <a:endParaRPr lang="en-US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Post </a:t>
            </a:r>
            <a:r>
              <a:rPr lang="en-US" sz="3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content during 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, March 2 - 8, and beyond!</a:t>
            </a:r>
          </a:p>
        </p:txBody>
      </p:sp>
    </p:spTree>
    <p:extLst>
      <p:ext uri="{BB962C8B-B14F-4D97-AF65-F5344CB8AC3E}">
        <p14:creationId xmlns:p14="http://schemas.microsoft.com/office/powerpoint/2010/main" val="38690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DC8-C371-A475-2330-4BABED8C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8" y="728434"/>
            <a:ext cx="13147238" cy="2946309"/>
          </a:xfrm>
        </p:spPr>
        <p:txBody>
          <a:bodyPr>
            <a:normAutofit/>
          </a:bodyPr>
          <a:lstStyle/>
          <a:p>
            <a:r>
              <a:rPr lang="en-US" sz="90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EXAMPLES</a:t>
            </a:r>
            <a:endParaRPr lang="en-US" sz="9000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A9DDF2C8-931B-5BF6-5F41-B29416F6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4875" r="27430" b="26460"/>
          <a:stretch/>
        </p:blipFill>
        <p:spPr>
          <a:xfrm>
            <a:off x="2286000" y="3065983"/>
            <a:ext cx="12957175" cy="12177192"/>
          </a:xfrm>
        </p:spPr>
      </p:pic>
    </p:spTree>
    <p:extLst>
      <p:ext uri="{BB962C8B-B14F-4D97-AF65-F5344CB8AC3E}">
        <p14:creationId xmlns:p14="http://schemas.microsoft.com/office/powerpoint/2010/main" val="36933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1347730" y="1337183"/>
            <a:ext cx="12119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</a:rPr>
              <a:t>Example 1: Hang up or ignore suspicious calls, 						 texts, or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704850" y="5645987"/>
            <a:ext cx="5033477" cy="49398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/>
                <a:cs typeface="Arial"/>
              </a:rPr>
              <a:t>Post:  </a:t>
            </a: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Hang up or ignore suspicious calls or messages. Government employees will NEVER threaten you or demand immediate payment. #SlamTheScam #NCPW2025</a:t>
            </a:r>
            <a:endParaRPr lang="en-US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Text on screen: Help us #SlamTheScam and stop government imposters in their tracks. Protect yourself from fraud and know what to do if your Social Security information is compromised.&#10;SSA and SSA OIG logos in the bottom.">
            <a:extLst>
              <a:ext uri="{FF2B5EF4-FFF2-40B4-BE49-F238E27FC236}">
                <a16:creationId xmlns:a16="http://schemas.microsoft.com/office/drawing/2014/main" id="{B7F1C9C6-5FDD-2738-9864-344D3EE79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91" y="4705350"/>
            <a:ext cx="7607416" cy="76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1122423" y="1413382"/>
            <a:ext cx="121192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</a:rPr>
              <a:t>Example 2: Report scams to the appropriate 								 agency</a:t>
            </a:r>
          </a:p>
          <a:p>
            <a:endParaRPr lang="en-US" sz="45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1747778" y="6369886"/>
            <a:ext cx="5205471" cy="27469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Arial"/>
                <a:cs typeface="Arial"/>
              </a:rPr>
              <a:t>Story Stickers</a:t>
            </a: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>
                <a:solidFill>
                  <a:srgbClr val="002060"/>
                </a:solidFill>
                <a:latin typeface="Arial"/>
                <a:cs typeface="Arial"/>
              </a:rPr>
              <a:t>[link: </a:t>
            </a: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  <a:hlinkClick r:id="rId2" action="ppaction://hlinkfile"/>
              </a:rPr>
              <a:t>oig.ssa.gov/report</a:t>
            </a:r>
            <a:r>
              <a:rPr lang="en-US" sz="3500">
                <a:solidFill>
                  <a:srgbClr val="002060"/>
                </a:solidFill>
                <a:latin typeface="Arial"/>
                <a:cs typeface="Arial"/>
              </a:rPr>
              <a:t>.]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[hashtags: #SlamTheScam #NCPW2025]</a:t>
            </a: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Text on screen: We need your help to #SlamTheScam on government imposters. Learn how to spot scams, identify red flags, and report suspicious activity. &#10;SSA and SSA OIG logos in the bottom.">
            <a:extLst>
              <a:ext uri="{FF2B5EF4-FFF2-40B4-BE49-F238E27FC236}">
                <a16:creationId xmlns:a16="http://schemas.microsoft.com/office/drawing/2014/main" id="{A9285A8D-18E2-87D9-5E9D-31358702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29" y="3290700"/>
            <a:ext cx="6246812" cy="111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7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1561981" y="1146682"/>
            <a:ext cx="12119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</a:rPr>
              <a:t>Example 3: Highlight ‘Slam The Scam’ partners 						 and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1747779" y="6137875"/>
            <a:ext cx="3971498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Arial"/>
                <a:cs typeface="Arial"/>
              </a:rPr>
              <a:t>Story Stickers</a:t>
            </a: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[link: ssa.gov/scam] 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[hashtags: #SlamTheScam #NCPW2025]</a:t>
            </a: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&#10;Text on screen: Help get the word out about government imposter scams on March 9. Visit [link: ssa.gov/scam] to learn how you can #SlamTheScam #NCPW2023">
            <a:extLst>
              <a:ext uri="{FF2B5EF4-FFF2-40B4-BE49-F238E27FC236}">
                <a16:creationId xmlns:a16="http://schemas.microsoft.com/office/drawing/2014/main" id="{0CDB0805-3252-0858-D8DF-96B71993E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109493"/>
            <a:ext cx="5806787" cy="10323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DE516-9460-2703-945B-4CF1B3483BCF}"/>
              </a:ext>
            </a:extLst>
          </p:cNvPr>
          <p:cNvSpPr txBox="1"/>
          <p:nvPr/>
        </p:nvSpPr>
        <p:spPr>
          <a:xfrm>
            <a:off x="7772628" y="3697118"/>
            <a:ext cx="4076472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Help get the word out about government imposter scams on March 6. Visit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02060"/>
                </a:solidFill>
                <a:highlight>
                  <a:srgbClr val="C0C0C0"/>
                </a:highlight>
                <a:latin typeface="Arial"/>
                <a:cs typeface="Arial"/>
              </a:rPr>
              <a:t>[link: ssa.gov/scam</a:t>
            </a:r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]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to learn how you can </a:t>
            </a:r>
            <a:r>
              <a:rPr lang="en-US" sz="2800" dirty="0">
                <a:solidFill>
                  <a:srgbClr val="002060"/>
                </a:solidFill>
                <a:highlight>
                  <a:srgbClr val="C0C0C0"/>
                </a:highlight>
                <a:latin typeface="Arial"/>
                <a:cs typeface="Arial"/>
              </a:rPr>
              <a:t>#SlamTheScam #NCPW2025</a:t>
            </a:r>
            <a:endParaRPr lang="en-US" sz="28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361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DC8-C371-A475-2330-4BABED8C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8" y="728434"/>
            <a:ext cx="13147238" cy="2946309"/>
          </a:xfrm>
        </p:spPr>
        <p:txBody>
          <a:bodyPr>
            <a:normAutofit/>
          </a:bodyPr>
          <a:lstStyle/>
          <a:p>
            <a:r>
              <a:rPr lang="en-US" sz="90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TEMPLATES</a:t>
            </a:r>
            <a:endParaRPr lang="en-US" sz="9000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A9DDF2C8-931B-5BF6-5F41-B29416F6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4875" r="27430" b="26460"/>
          <a:stretch/>
        </p:blipFill>
        <p:spPr>
          <a:xfrm>
            <a:off x="2286000" y="3065983"/>
            <a:ext cx="12957175" cy="12177192"/>
          </a:xfrm>
        </p:spPr>
      </p:pic>
    </p:spTree>
    <p:extLst>
      <p:ext uri="{BB962C8B-B14F-4D97-AF65-F5344CB8AC3E}">
        <p14:creationId xmlns:p14="http://schemas.microsoft.com/office/powerpoint/2010/main" val="21691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&#10;&#10;Description automatically generated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1" y="-2244435"/>
            <a:ext cx="15243174" cy="17376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7806313" y="693650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ahnschrift SemiBold" panose="020B0502040204020203" pitchFamily="34" charset="0"/>
              </a:rPr>
              <a:t>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605401" y="1851215"/>
            <a:ext cx="5409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#SlamTheScam message to the post template.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7406063" y="6836757"/>
            <a:ext cx="414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picture icon to add your agency’s logo to the template.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738753" y="9951055"/>
            <a:ext cx="5409281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  <a:latin typeface="Arial"/>
                <a:cs typeface="Arial"/>
              </a:rPr>
              <a:t>Add hashtags such as #SlamTheScam, #NCPW2025, and #NCPW to your caption.</a:t>
            </a:r>
          </a:p>
          <a:p>
            <a:pPr algn="r"/>
            <a:r>
              <a:rPr lang="en-US" sz="3200" dirty="0">
                <a:solidFill>
                  <a:srgbClr val="002060"/>
                </a:solidFill>
                <a:latin typeface="Arial"/>
                <a:cs typeface="Arial"/>
              </a:rPr>
              <a:t>Tip: For best results, edit the blank story template in the Instagram app.</a:t>
            </a:r>
          </a:p>
          <a:p>
            <a:pPr algn="r"/>
            <a:endParaRPr lang="en-US" sz="3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3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DD59F57621545BDA46FA4F858BD80" ma:contentTypeVersion="19" ma:contentTypeDescription="Create a new document." ma:contentTypeScope="" ma:versionID="33db825de51518583db98bf418e863f7">
  <xsd:schema xmlns:xsd="http://www.w3.org/2001/XMLSchema" xmlns:xs="http://www.w3.org/2001/XMLSchema" xmlns:p="http://schemas.microsoft.com/office/2006/metadata/properties" xmlns:ns2="ee0e8df6-4683-4906-89d2-a3a9e1a315fe" xmlns:ns3="07c7fcb7-5c43-4032-a2cf-557d02410901" targetNamespace="http://schemas.microsoft.com/office/2006/metadata/properties" ma:root="true" ma:fieldsID="0926ba016e7f8b0ffb61c3e11ebc8e6f" ns2:_="" ns3:_="">
    <xsd:import namespace="ee0e8df6-4683-4906-89d2-a3a9e1a315fe"/>
    <xsd:import namespace="07c7fcb7-5c43-4032-a2cf-557d02410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ndDate" minOccurs="0"/>
                <xsd:element ref="ns2:StartDate" minOccurs="0"/>
                <xsd:element ref="ns2:Recommended" minOccurs="0"/>
                <xsd:element ref="ns2:MediaServiceSearchProperties" minOccurs="0"/>
                <xsd:element ref="ns2:Post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e8df6-4683-4906-89d2-a3a9e1a31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2e37a-31f1-4c44-9971-9f95b922df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Date" ma:index="22" nillable="true" ma:displayName="End Date" ma:format="Dropdown" ma:internalName="EndDate">
      <xsd:simpleType>
        <xsd:restriction base="dms:Text">
          <xsd:maxLength value="255"/>
        </xsd:restriction>
      </xsd:simpleType>
    </xsd:element>
    <xsd:element name="StartDate" ma:index="23" nillable="true" ma:displayName="Start Date" ma:format="Dropdown" ma:internalName="StartDate">
      <xsd:simpleType>
        <xsd:restriction base="dms:Text">
          <xsd:maxLength value="255"/>
        </xsd:restriction>
      </xsd:simpleType>
    </xsd:element>
    <xsd:element name="Recommended" ma:index="24" nillable="true" ma:displayName="Recommended " ma:format="Dropdown" ma:internalName="Recommended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stedDate" ma:index="26" nillable="true" ma:displayName="Posted Date" ma:description="Date the article posted on the Social Security blog." ma:format="DateOnly" ma:internalName="Pos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7fcb7-5c43-4032-a2cf-557d02410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6e046a-d7ff-4d64-b28e-71cbaaec856b}" ma:internalName="TaxCatchAll" ma:showField="CatchAllData" ma:web="07c7fcb7-5c43-4032-a2cf-557d02410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c7fcb7-5c43-4032-a2cf-557d02410901" xsi:nil="true"/>
    <StartDate xmlns="ee0e8df6-4683-4906-89d2-a3a9e1a315fe" xsi:nil="true"/>
    <lcf76f155ced4ddcb4097134ff3c332f xmlns="ee0e8df6-4683-4906-89d2-a3a9e1a315fe">
      <Terms xmlns="http://schemas.microsoft.com/office/infopath/2007/PartnerControls"/>
    </lcf76f155ced4ddcb4097134ff3c332f>
    <Recommended xmlns="ee0e8df6-4683-4906-89d2-a3a9e1a315fe" xsi:nil="true"/>
    <EndDate xmlns="ee0e8df6-4683-4906-89d2-a3a9e1a315fe" xsi:nil="true"/>
    <PostedDate xmlns="ee0e8df6-4683-4906-89d2-a3a9e1a315fe" xsi:nil="true"/>
  </documentManagement>
</p:properties>
</file>

<file path=customXml/itemProps1.xml><?xml version="1.0" encoding="utf-8"?>
<ds:datastoreItem xmlns:ds="http://schemas.openxmlformats.org/officeDocument/2006/customXml" ds:itemID="{2A03C04D-7610-4A8F-BB0B-C67EF8916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e8df6-4683-4906-89d2-a3a9e1a315fe"/>
    <ds:schemaRef ds:uri="07c7fcb7-5c43-4032-a2cf-557d02410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3472F5-2CB4-4706-B812-74B66F55E0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81352-4118-444C-8342-3C55210C7F24}">
  <ds:schemaRefs>
    <ds:schemaRef ds:uri="07c7fcb7-5c43-4032-a2cf-557d02410901"/>
    <ds:schemaRef ds:uri="ee0e8df6-4683-4906-89d2-a3a9e1a315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22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National Slam  the Scam Day #SlamTheScam MARCH 6, 2025 </vt:lpstr>
      <vt:lpstr>Help us #SlamTheScam!</vt:lpstr>
      <vt:lpstr>#SlamTheScam Instagram Toolkit</vt:lpstr>
      <vt:lpstr>EXAMPLES</vt:lpstr>
      <vt:lpstr>PowerPoint Presentation</vt:lpstr>
      <vt:lpstr>PowerPoint Presentation</vt:lpstr>
      <vt:lpstr>PowerPoint Presentation</vt:lpstr>
      <vt:lpstr>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Captions</vt:lpstr>
      <vt:lpstr>Captions | Spanish</vt:lpstr>
      <vt:lpstr>#SLAMTHESCAM Find more scam awareness resources and information at ssa.gov/scam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#SlamTheScam Campaign</dc:title>
  <dc:creator>Diaz, Orlando   Office of the Inspector General</dc:creator>
  <cp:revision>25</cp:revision>
  <dcterms:created xsi:type="dcterms:W3CDTF">2022-02-01T19:18:04Z</dcterms:created>
  <dcterms:modified xsi:type="dcterms:W3CDTF">2025-01-24T13:10:58Z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-1705127610</vt:i4>
  </property>
  <property fmtid="{D5CDD505-2E9C-101B-9397-08002B2CF9AE}" pid="3" name="_NewReviewCycle">
    <vt:lpwstr/>
  </property>
  <property fmtid="{D5CDD505-2E9C-101B-9397-08002B2CF9AE}" pid="4" name="_EmailSubject">
    <vt:lpwstr>Updated Social Media Toolkits</vt:lpwstr>
  </property>
  <property fmtid="{D5CDD505-2E9C-101B-9397-08002B2CF9AE}" pid="5" name="_AuthorEmail">
    <vt:lpwstr>Orlando.Diaz@ssa.gov</vt:lpwstr>
  </property>
  <property fmtid="{D5CDD505-2E9C-101B-9397-08002B2CF9AE}" pid="6" name="_AuthorEmailDisplayName">
    <vt:lpwstr>Diaz, Orlando   Office of the Inspector General</vt:lpwstr>
  </property>
  <property fmtid="{D5CDD505-2E9C-101B-9397-08002B2CF9AE}" pid="7" name="_PreviousAdHocReviewCycleID">
    <vt:i4>128484545</vt:i4>
  </property>
  <property fmtid="{D5CDD505-2E9C-101B-9397-08002B2CF9AE}" pid="8" name="ContentTypeId">
    <vt:lpwstr>0x010100D2CDD59F57621545BDA46FA4F858BD80</vt:lpwstr>
  </property>
  <property fmtid="{D5CDD505-2E9C-101B-9397-08002B2CF9AE}" pid="9" name="MediaServiceImageTags">
    <vt:lpwstr/>
  </property>
</Properties>
</file>